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1"/>
  </p:notesMasterIdLst>
  <p:handoutMasterIdLst>
    <p:handoutMasterId r:id="rId32"/>
  </p:handoutMasterIdLst>
  <p:sldIdLst>
    <p:sldId id="256" r:id="rId3"/>
    <p:sldId id="257" r:id="rId4"/>
    <p:sldId id="264" r:id="rId5"/>
    <p:sldId id="265" r:id="rId6"/>
    <p:sldId id="314" r:id="rId7"/>
    <p:sldId id="266" r:id="rId8"/>
    <p:sldId id="267" r:id="rId9"/>
    <p:sldId id="268" r:id="rId10"/>
    <p:sldId id="269" r:id="rId11"/>
    <p:sldId id="270" r:id="rId12"/>
    <p:sldId id="271" r:id="rId13"/>
    <p:sldId id="273" r:id="rId14"/>
    <p:sldId id="312" r:id="rId15"/>
    <p:sldId id="276" r:id="rId16"/>
    <p:sldId id="298" r:id="rId17"/>
    <p:sldId id="277" r:id="rId18"/>
    <p:sldId id="281" r:id="rId19"/>
    <p:sldId id="282" r:id="rId20"/>
    <p:sldId id="283" r:id="rId21"/>
    <p:sldId id="311" r:id="rId22"/>
    <p:sldId id="284" r:id="rId23"/>
    <p:sldId id="290" r:id="rId24"/>
    <p:sldId id="313" r:id="rId25"/>
    <p:sldId id="292" r:id="rId26"/>
    <p:sldId id="293" r:id="rId27"/>
    <p:sldId id="295" r:id="rId28"/>
    <p:sldId id="296" r:id="rId29"/>
    <p:sldId id="297" r:id="rId30"/>
  </p:sldIdLst>
  <p:sldSz cx="12192000" cy="6858000"/>
  <p:notesSz cx="6858000" cy="9144000"/>
  <p:defaultTex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935"/>
    <a:srgbClr val="A5C2E0"/>
    <a:srgbClr val="E19BC2"/>
    <a:srgbClr val="FE9374"/>
    <a:srgbClr val="FDC340"/>
    <a:srgbClr val="FCAF00"/>
    <a:srgbClr val="F1EB00"/>
    <a:srgbClr val="BBDE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0" d="100"/>
          <a:sy n="70" d="100"/>
        </p:scale>
        <p:origin x="822" y="294"/>
      </p:cViewPr>
      <p:guideLst>
        <p:guide orient="horz" pos="2159"/>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014385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34616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59207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615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截图</a:t>
            </a:r>
          </a:p>
        </p:txBody>
      </p:sp>
    </p:spTree>
    <p:extLst>
      <p:ext uri="{BB962C8B-B14F-4D97-AF65-F5344CB8AC3E}">
        <p14:creationId xmlns:p14="http://schemas.microsoft.com/office/powerpoint/2010/main" val="41818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p>
        </p:txBody>
      </p:sp>
    </p:spTree>
    <p:extLst>
      <p:ext uri="{BB962C8B-B14F-4D97-AF65-F5344CB8AC3E}">
        <p14:creationId xmlns:p14="http://schemas.microsoft.com/office/powerpoint/2010/main" val="3802756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p>
        </p:txBody>
      </p:sp>
    </p:spTree>
    <p:extLst>
      <p:ext uri="{BB962C8B-B14F-4D97-AF65-F5344CB8AC3E}">
        <p14:creationId xmlns:p14="http://schemas.microsoft.com/office/powerpoint/2010/main" val="176653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Chris: 713 855 7766</a:t>
            </a:r>
          </a:p>
        </p:txBody>
      </p:sp>
    </p:spTree>
    <p:extLst>
      <p:ext uri="{BB962C8B-B14F-4D97-AF65-F5344CB8AC3E}">
        <p14:creationId xmlns:p14="http://schemas.microsoft.com/office/powerpoint/2010/main" val="374559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1842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3D Output</a:t>
            </a:r>
          </a:p>
        </p:txBody>
      </p:sp>
    </p:spTree>
    <p:extLst>
      <p:ext uri="{BB962C8B-B14F-4D97-AF65-F5344CB8AC3E}">
        <p14:creationId xmlns:p14="http://schemas.microsoft.com/office/powerpoint/2010/main" val="50650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54971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347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hangingPunct="1"/>
            <a:endParaRPr lang="zh-CN" altLang="en-US" dirty="0">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F0D9">
            <a:alpha val="29999"/>
          </a:srgb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838200" y="6356350"/>
            <a:ext cx="2743200" cy="365125"/>
          </a:xfrm>
          <a:prstGeom prst="rect">
            <a:avLst/>
          </a:prstGeom>
          <a:noFill/>
          <a:ln w="9525">
            <a:noFill/>
          </a:ln>
        </p:spPr>
        <p:txBody>
          <a:bodyPr anchor="ctr"/>
          <a:lstStyle>
            <a:lvl1pPr>
              <a:defRPr sz="1200">
                <a:solidFill>
                  <a:srgbClr val="898989"/>
                </a:solidFill>
              </a:defRPr>
            </a:lvl1p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1029" name="页脚占位符 4"/>
          <p:cNvSpPr>
            <a:spLocks noGrp="1"/>
          </p:cNvSpPr>
          <p:nvPr>
            <p:ph type="ftr" sz="quarter" idx="3"/>
          </p:nvPr>
        </p:nvSpPr>
        <p:spPr>
          <a:xfrm>
            <a:off x="4038600" y="6356350"/>
            <a:ext cx="4114800" cy="365125"/>
          </a:xfrm>
          <a:prstGeom prst="rect">
            <a:avLst/>
          </a:prstGeom>
          <a:noFill/>
          <a:ln w="9525">
            <a:noFill/>
          </a:ln>
        </p:spPr>
        <p:txBody>
          <a:bodyPr anchor="ctr"/>
          <a:lstStyle>
            <a:lvl1pPr algn="ctr">
              <a:defRPr sz="1200">
                <a:solidFill>
                  <a:srgbClr val="898989"/>
                </a:solidFill>
              </a:defRPr>
            </a:lvl1pPr>
          </a:lstStyle>
          <a:p>
            <a:pPr lvl="0" eaLnBrk="1" hangingPunct="1"/>
            <a:endParaRPr lang="zh-CN" altLang="en-US" dirty="0">
              <a:latin typeface="Calibri" panose="020F0502020204030204" pitchFamily="2" charset="0"/>
            </a:endParaRPr>
          </a:p>
        </p:txBody>
      </p:sp>
      <p:sp>
        <p:nvSpPr>
          <p:cNvPr id="1030" name="灯片编号占位符 5"/>
          <p:cNvSpPr>
            <a:spLocks noGrp="1"/>
          </p:cNvSpPr>
          <p:nvPr>
            <p:ph type="sldNum" sz="quarter" idx="4"/>
          </p:nvPr>
        </p:nvSpPr>
        <p:spPr>
          <a:xfrm>
            <a:off x="8610600" y="6356350"/>
            <a:ext cx="2743200" cy="365125"/>
          </a:xfrm>
          <a:prstGeom prst="rect">
            <a:avLst/>
          </a:prstGeom>
          <a:noFill/>
          <a:ln w="9525">
            <a:noFill/>
          </a:ln>
        </p:spPr>
        <p:txBody>
          <a:bodyPr anchor="ctr"/>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90000"/>
        </a:lnSpc>
        <a:spcBef>
          <a:spcPct val="0"/>
        </a:spcBef>
        <a:spcAft>
          <a:spcPct val="0"/>
        </a:spcAft>
        <a:buNone/>
        <a:defRPr sz="440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2F0D9">
            <a:alpha val="29999"/>
          </a:srgb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838200" y="6356350"/>
            <a:ext cx="2743200" cy="365125"/>
          </a:xfrm>
          <a:prstGeom prst="rect">
            <a:avLst/>
          </a:prstGeom>
          <a:noFill/>
          <a:ln w="9525">
            <a:noFill/>
          </a:ln>
        </p:spPr>
        <p:txBody>
          <a:bodyPr anchor="ctr"/>
          <a:lstStyle>
            <a:lvl1pPr>
              <a:defRPr sz="1200">
                <a:solidFill>
                  <a:srgbClr val="898989"/>
                </a:solidFill>
              </a:defRPr>
            </a:lvl1pPr>
          </a:lstStyle>
          <a:p>
            <a:pPr lvl="0" eaLnBrk="1" hangingPunct="1"/>
            <a:fld id="{BB962C8B-B14F-4D97-AF65-F5344CB8AC3E}" type="datetimeFigureOut">
              <a:rPr lang="zh-CN" altLang="en-US" dirty="0">
                <a:latin typeface="Calibri" panose="020F0502020204030204" pitchFamily="2" charset="0"/>
              </a:rPr>
              <a:t>2019/11/8</a:t>
            </a:fld>
            <a:endParaRPr lang="zh-CN" altLang="en-US" dirty="0">
              <a:latin typeface="Calibri" panose="020F0502020204030204" pitchFamily="2" charset="0"/>
            </a:endParaRPr>
          </a:p>
        </p:txBody>
      </p:sp>
      <p:sp>
        <p:nvSpPr>
          <p:cNvPr id="1029" name="页脚占位符 4"/>
          <p:cNvSpPr>
            <a:spLocks noGrp="1"/>
          </p:cNvSpPr>
          <p:nvPr>
            <p:ph type="ftr" sz="quarter" idx="3"/>
          </p:nvPr>
        </p:nvSpPr>
        <p:spPr>
          <a:xfrm>
            <a:off x="4038600" y="6356350"/>
            <a:ext cx="4114800" cy="365125"/>
          </a:xfrm>
          <a:prstGeom prst="rect">
            <a:avLst/>
          </a:prstGeom>
          <a:noFill/>
          <a:ln w="9525">
            <a:noFill/>
          </a:ln>
        </p:spPr>
        <p:txBody>
          <a:bodyPr anchor="ctr"/>
          <a:lstStyle>
            <a:lvl1pPr algn="ctr">
              <a:defRPr sz="1200">
                <a:solidFill>
                  <a:srgbClr val="898989"/>
                </a:solidFill>
              </a:defRPr>
            </a:lvl1pPr>
          </a:lstStyle>
          <a:p>
            <a:pPr lvl="0" eaLnBrk="1" hangingPunct="1"/>
            <a:endParaRPr lang="zh-CN" altLang="en-US" dirty="0">
              <a:latin typeface="Calibri" panose="020F0502020204030204" pitchFamily="2" charset="0"/>
            </a:endParaRPr>
          </a:p>
        </p:txBody>
      </p:sp>
      <p:sp>
        <p:nvSpPr>
          <p:cNvPr id="1030" name="灯片编号占位符 5"/>
          <p:cNvSpPr>
            <a:spLocks noGrp="1"/>
          </p:cNvSpPr>
          <p:nvPr>
            <p:ph type="sldNum" sz="quarter" idx="4"/>
          </p:nvPr>
        </p:nvSpPr>
        <p:spPr>
          <a:xfrm>
            <a:off x="8610600" y="6356350"/>
            <a:ext cx="2743200" cy="365125"/>
          </a:xfrm>
          <a:prstGeom prst="rect">
            <a:avLst/>
          </a:prstGeom>
          <a:noFill/>
          <a:ln w="9525">
            <a:noFill/>
          </a:ln>
        </p:spPr>
        <p:txBody>
          <a:bodyPr anchor="ctr"/>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2" charset="0"/>
              </a:rPr>
              <a:t>‹#›</a:t>
            </a:fld>
            <a:endParaRPr lang="zh-CN" altLang="en-US" dirty="0">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eaLnBrk="0" fontAlgn="base" latinLnBrk="0" hangingPunct="0">
        <a:lnSpc>
          <a:spcPct val="90000"/>
        </a:lnSpc>
        <a:spcBef>
          <a:spcPct val="0"/>
        </a:spcBef>
        <a:spcAft>
          <a:spcPct val="0"/>
        </a:spcAft>
        <a:buNone/>
        <a:defRPr sz="4400" u="none" kern="1200" baseline="0">
          <a:solidFill>
            <a:schemeClr val="tx1"/>
          </a:solidFill>
          <a:latin typeface="+mj-lt"/>
          <a:ea typeface="+mj-ea"/>
          <a:cs typeface="+mj-cs"/>
        </a:defRPr>
      </a:lvl1pPr>
    </p:titleStyle>
    <p:body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mn-lt"/>
          <a:ea typeface="+mn-ea"/>
          <a:cs typeface="+mn-cs"/>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mn-lt"/>
          <a:ea typeface="+mn-ea"/>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mn-lt"/>
          <a:ea typeface="+mn-ea"/>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同心圆 17"/>
          <p:cNvSpPr/>
          <p:nvPr/>
        </p:nvSpPr>
        <p:spPr>
          <a:xfrm>
            <a:off x="1992313" y="1308100"/>
            <a:ext cx="4057650" cy="4056063"/>
          </a:xfrm>
          <a:custGeom>
            <a:avLst/>
            <a:gdLst/>
            <a:ahLst/>
            <a:cxnLst>
              <a:cxn ang="0">
                <a:pos x="0" y="2028032"/>
              </a:cxn>
              <a:cxn ang="0">
                <a:pos x="2028826" y="0"/>
              </a:cxn>
              <a:cxn ang="0">
                <a:pos x="4057651" y="2028032"/>
              </a:cxn>
              <a:cxn ang="0">
                <a:pos x="2028826" y="4056064"/>
              </a:cxn>
              <a:cxn ang="0">
                <a:pos x="0" y="2028032"/>
              </a:cxn>
              <a:cxn ang="0">
                <a:pos x="0" y="2028032"/>
              </a:cxn>
              <a:cxn ang="0">
                <a:pos x="2028826" y="4056064"/>
              </a:cxn>
              <a:cxn ang="0">
                <a:pos x="4057651" y="2028032"/>
              </a:cxn>
              <a:cxn ang="0">
                <a:pos x="2028826" y="0"/>
              </a:cxn>
              <a:cxn ang="0">
                <a:pos x="0" y="2028032"/>
              </a:cxn>
            </a:cxnLst>
            <a:rect l="0" t="0" r="0" b="0"/>
            <a:pathLst>
              <a:path w="4057199" h="4057199">
                <a:moveTo>
                  <a:pt x="0" y="2028600"/>
                </a:moveTo>
                <a:cubicBezTo>
                  <a:pt x="0" y="908235"/>
                  <a:pt x="908235" y="0"/>
                  <a:pt x="2028600" y="0"/>
                </a:cubicBezTo>
                <a:cubicBezTo>
                  <a:pt x="3148965" y="0"/>
                  <a:pt x="4057200" y="908235"/>
                  <a:pt x="4057200" y="2028600"/>
                </a:cubicBezTo>
                <a:cubicBezTo>
                  <a:pt x="4057200" y="3148965"/>
                  <a:pt x="3148965" y="4057200"/>
                  <a:pt x="2028600" y="4057200"/>
                </a:cubicBezTo>
                <a:cubicBezTo>
                  <a:pt x="908235" y="4057200"/>
                  <a:pt x="0" y="3148965"/>
                  <a:pt x="0" y="2028600"/>
                </a:cubicBezTo>
                <a:close/>
                <a:moveTo>
                  <a:pt x="0" y="2028600"/>
                </a:moveTo>
                <a:cubicBezTo>
                  <a:pt x="0" y="3148965"/>
                  <a:pt x="908235" y="4057200"/>
                  <a:pt x="2028600" y="4057200"/>
                </a:cubicBezTo>
                <a:cubicBezTo>
                  <a:pt x="3148965" y="4057200"/>
                  <a:pt x="4057200" y="3148965"/>
                  <a:pt x="4057200" y="2028600"/>
                </a:cubicBezTo>
                <a:cubicBezTo>
                  <a:pt x="4057200" y="908235"/>
                  <a:pt x="3148965" y="0"/>
                  <a:pt x="2028600" y="0"/>
                </a:cubicBezTo>
                <a:cubicBezTo>
                  <a:pt x="908235" y="0"/>
                  <a:pt x="0" y="908235"/>
                  <a:pt x="0" y="2028600"/>
                </a:cubicBezTo>
                <a:close/>
              </a:path>
            </a:pathLst>
          </a:custGeom>
          <a:solidFill>
            <a:schemeClr val="accent1">
              <a:alpha val="100000"/>
            </a:schemeClr>
          </a:solidFill>
          <a:ln w="12700" cap="flat" cmpd="sng">
            <a:solidFill>
              <a:srgbClr val="7F7F7F">
                <a:alpha val="67999"/>
              </a:srgbClr>
            </a:solidFill>
            <a:prstDash val="solid"/>
            <a:miter/>
            <a:headEnd type="none" w="med" len="med"/>
            <a:tailEnd type="none" w="med" len="med"/>
          </a:ln>
        </p:spPr>
        <p:txBody>
          <a:bodyPr/>
          <a:lstStyle/>
          <a:p>
            <a:endParaRPr lang="zh-CN" altLang="en-US"/>
          </a:p>
        </p:txBody>
      </p:sp>
      <p:sp>
        <p:nvSpPr>
          <p:cNvPr id="3075" name="同心圆 18"/>
          <p:cNvSpPr/>
          <p:nvPr/>
        </p:nvSpPr>
        <p:spPr>
          <a:xfrm>
            <a:off x="2670175" y="1984375"/>
            <a:ext cx="2701925" cy="2701925"/>
          </a:xfrm>
          <a:custGeom>
            <a:avLst/>
            <a:gdLst/>
            <a:ahLst/>
            <a:cxnLst>
              <a:cxn ang="0">
                <a:pos x="0" y="1350963"/>
              </a:cxn>
              <a:cxn ang="0">
                <a:pos x="1350963" y="0"/>
              </a:cxn>
              <a:cxn ang="0">
                <a:pos x="2701926" y="1350963"/>
              </a:cxn>
              <a:cxn ang="0">
                <a:pos x="1350963" y="2701926"/>
              </a:cxn>
              <a:cxn ang="0">
                <a:pos x="0" y="1350963"/>
              </a:cxn>
              <a:cxn ang="0">
                <a:pos x="0" y="1350963"/>
              </a:cxn>
              <a:cxn ang="0">
                <a:pos x="1350963" y="2701926"/>
              </a:cxn>
              <a:cxn ang="0">
                <a:pos x="2701926" y="1350963"/>
              </a:cxn>
              <a:cxn ang="0">
                <a:pos x="1350963" y="0"/>
              </a:cxn>
              <a:cxn ang="0">
                <a:pos x="0" y="1350963"/>
              </a:cxn>
            </a:cxnLst>
            <a:rect l="0" t="0" r="0" b="0"/>
            <a:pathLst>
              <a:path w="2701987" h="2701987">
                <a:moveTo>
                  <a:pt x="0" y="1350994"/>
                </a:moveTo>
                <a:cubicBezTo>
                  <a:pt x="0" y="604861"/>
                  <a:pt x="604861" y="0"/>
                  <a:pt x="1350994" y="0"/>
                </a:cubicBezTo>
                <a:cubicBezTo>
                  <a:pt x="2097127" y="0"/>
                  <a:pt x="2701988" y="604861"/>
                  <a:pt x="2701988" y="1350994"/>
                </a:cubicBezTo>
                <a:cubicBezTo>
                  <a:pt x="2701988" y="2097127"/>
                  <a:pt x="2097127" y="2701988"/>
                  <a:pt x="1350994" y="2701988"/>
                </a:cubicBezTo>
                <a:cubicBezTo>
                  <a:pt x="604861" y="2701988"/>
                  <a:pt x="0" y="2097127"/>
                  <a:pt x="0" y="1350994"/>
                </a:cubicBezTo>
                <a:close/>
                <a:moveTo>
                  <a:pt x="0" y="1350994"/>
                </a:moveTo>
                <a:cubicBezTo>
                  <a:pt x="0" y="2097127"/>
                  <a:pt x="604861" y="2701988"/>
                  <a:pt x="1350994" y="2701988"/>
                </a:cubicBezTo>
                <a:cubicBezTo>
                  <a:pt x="2097127" y="2701988"/>
                  <a:pt x="2701988" y="2097127"/>
                  <a:pt x="2701988" y="1350994"/>
                </a:cubicBezTo>
                <a:cubicBezTo>
                  <a:pt x="2701988" y="604861"/>
                  <a:pt x="2097127" y="0"/>
                  <a:pt x="1350994" y="0"/>
                </a:cubicBezTo>
                <a:cubicBezTo>
                  <a:pt x="604861" y="0"/>
                  <a:pt x="0" y="604861"/>
                  <a:pt x="0" y="1350994"/>
                </a:cubicBezTo>
                <a:close/>
              </a:path>
            </a:pathLst>
          </a:custGeom>
          <a:solidFill>
            <a:schemeClr val="accent1">
              <a:alpha val="100000"/>
            </a:schemeClr>
          </a:solidFill>
          <a:ln w="12700" cap="flat" cmpd="sng">
            <a:solidFill>
              <a:srgbClr val="7F7F7F">
                <a:alpha val="67999"/>
              </a:srgbClr>
            </a:solidFill>
            <a:prstDash val="solid"/>
            <a:miter/>
            <a:headEnd type="none" w="med" len="med"/>
            <a:tailEnd type="none" w="med" len="med"/>
          </a:ln>
        </p:spPr>
        <p:txBody>
          <a:bodyPr/>
          <a:lstStyle/>
          <a:p>
            <a:endParaRPr lang="zh-CN" altLang="en-US"/>
          </a:p>
        </p:txBody>
      </p:sp>
      <p:sp>
        <p:nvSpPr>
          <p:cNvPr id="3076" name="同心圆 19"/>
          <p:cNvSpPr/>
          <p:nvPr/>
        </p:nvSpPr>
        <p:spPr>
          <a:xfrm>
            <a:off x="3059113" y="2374900"/>
            <a:ext cx="1927225" cy="1927225"/>
          </a:xfrm>
          <a:custGeom>
            <a:avLst/>
            <a:gdLst/>
            <a:ahLst/>
            <a:cxnLst>
              <a:cxn ang="0">
                <a:pos x="0" y="963613"/>
              </a:cxn>
              <a:cxn ang="0">
                <a:pos x="963613" y="0"/>
              </a:cxn>
              <a:cxn ang="0">
                <a:pos x="1927226" y="963613"/>
              </a:cxn>
              <a:cxn ang="0">
                <a:pos x="963613" y="1927226"/>
              </a:cxn>
              <a:cxn ang="0">
                <a:pos x="0" y="963613"/>
              </a:cxn>
              <a:cxn ang="0">
                <a:pos x="0" y="963613"/>
              </a:cxn>
              <a:cxn ang="0">
                <a:pos x="963613" y="1927226"/>
              </a:cxn>
              <a:cxn ang="0">
                <a:pos x="1927226" y="963613"/>
              </a:cxn>
              <a:cxn ang="0">
                <a:pos x="963613" y="0"/>
              </a:cxn>
              <a:cxn ang="0">
                <a:pos x="0" y="963613"/>
              </a:cxn>
            </a:cxnLst>
            <a:rect l="0" t="0" r="0" b="0"/>
            <a:pathLst>
              <a:path w="1926617" h="1926617">
                <a:moveTo>
                  <a:pt x="0" y="963309"/>
                </a:moveTo>
                <a:cubicBezTo>
                  <a:pt x="0" y="431288"/>
                  <a:pt x="431288" y="0"/>
                  <a:pt x="963309" y="0"/>
                </a:cubicBezTo>
                <a:cubicBezTo>
                  <a:pt x="1495330" y="0"/>
                  <a:pt x="1926618" y="431288"/>
                  <a:pt x="1926618" y="963309"/>
                </a:cubicBezTo>
                <a:cubicBezTo>
                  <a:pt x="1926618" y="1495330"/>
                  <a:pt x="1495330" y="1926618"/>
                  <a:pt x="963309" y="1926618"/>
                </a:cubicBezTo>
                <a:cubicBezTo>
                  <a:pt x="431288" y="1926618"/>
                  <a:pt x="0" y="1495330"/>
                  <a:pt x="0" y="963309"/>
                </a:cubicBezTo>
                <a:close/>
                <a:moveTo>
                  <a:pt x="0" y="963309"/>
                </a:moveTo>
                <a:cubicBezTo>
                  <a:pt x="0" y="1495330"/>
                  <a:pt x="431288" y="1926618"/>
                  <a:pt x="963309" y="1926618"/>
                </a:cubicBezTo>
                <a:cubicBezTo>
                  <a:pt x="1495330" y="1926618"/>
                  <a:pt x="1926618" y="1495330"/>
                  <a:pt x="1926618" y="963309"/>
                </a:cubicBezTo>
                <a:cubicBezTo>
                  <a:pt x="1926618" y="431288"/>
                  <a:pt x="1495330" y="0"/>
                  <a:pt x="963309" y="0"/>
                </a:cubicBezTo>
                <a:cubicBezTo>
                  <a:pt x="431288" y="0"/>
                  <a:pt x="0" y="431288"/>
                  <a:pt x="0" y="963309"/>
                </a:cubicBezTo>
                <a:close/>
              </a:path>
            </a:pathLst>
          </a:custGeom>
          <a:solidFill>
            <a:schemeClr val="accent1">
              <a:alpha val="100000"/>
            </a:schemeClr>
          </a:solidFill>
          <a:ln w="12700" cap="flat" cmpd="sng">
            <a:solidFill>
              <a:srgbClr val="7F7F7F">
                <a:alpha val="67999"/>
              </a:srgbClr>
            </a:solidFill>
            <a:prstDash val="solid"/>
            <a:miter/>
            <a:headEnd type="none" w="med" len="med"/>
            <a:tailEnd type="none" w="med" len="med"/>
          </a:ln>
        </p:spPr>
        <p:txBody>
          <a:bodyPr/>
          <a:lstStyle/>
          <a:p>
            <a:endParaRPr lang="zh-CN" altLang="en-US"/>
          </a:p>
        </p:txBody>
      </p:sp>
      <p:cxnSp>
        <p:nvCxnSpPr>
          <p:cNvPr id="3077" name="直接连接符 21"/>
          <p:cNvCxnSpPr/>
          <p:nvPr/>
        </p:nvCxnSpPr>
        <p:spPr>
          <a:xfrm>
            <a:off x="1389063" y="1084263"/>
            <a:ext cx="5237162" cy="0"/>
          </a:xfrm>
          <a:prstGeom prst="line">
            <a:avLst/>
          </a:prstGeom>
          <a:ln w="6350" cap="flat" cmpd="sng">
            <a:solidFill>
              <a:srgbClr val="7F7F7F">
                <a:alpha val="67999"/>
              </a:srgbClr>
            </a:solidFill>
            <a:prstDash val="solid"/>
            <a:headEnd type="none" w="med" len="med"/>
            <a:tailEnd type="none" w="med" len="med"/>
          </a:ln>
        </p:spPr>
      </p:cxnSp>
      <p:cxnSp>
        <p:nvCxnSpPr>
          <p:cNvPr id="3078" name="直接连接符 23"/>
          <p:cNvCxnSpPr/>
          <p:nvPr/>
        </p:nvCxnSpPr>
        <p:spPr>
          <a:xfrm>
            <a:off x="1425575" y="5592763"/>
            <a:ext cx="5176838" cy="0"/>
          </a:xfrm>
          <a:prstGeom prst="line">
            <a:avLst/>
          </a:prstGeom>
          <a:ln w="6350" cap="flat" cmpd="sng">
            <a:solidFill>
              <a:srgbClr val="7F7F7F">
                <a:alpha val="67999"/>
              </a:srgbClr>
            </a:solidFill>
            <a:prstDash val="solid"/>
            <a:headEnd type="none" w="med" len="med"/>
            <a:tailEnd type="none" w="med" len="med"/>
          </a:ln>
        </p:spPr>
      </p:cxnSp>
      <p:cxnSp>
        <p:nvCxnSpPr>
          <p:cNvPr id="3079" name="直接连接符 25"/>
          <p:cNvCxnSpPr/>
          <p:nvPr/>
        </p:nvCxnSpPr>
        <p:spPr>
          <a:xfrm>
            <a:off x="1781175" y="760413"/>
            <a:ext cx="0" cy="5129212"/>
          </a:xfrm>
          <a:prstGeom prst="line">
            <a:avLst/>
          </a:prstGeom>
          <a:ln w="6350" cap="flat" cmpd="sng">
            <a:solidFill>
              <a:srgbClr val="7F7F7F">
                <a:alpha val="67999"/>
              </a:srgbClr>
            </a:solidFill>
            <a:prstDash val="solid"/>
            <a:headEnd type="none" w="med" len="med"/>
            <a:tailEnd type="none" w="med" len="med"/>
          </a:ln>
        </p:spPr>
      </p:cxnSp>
      <p:cxnSp>
        <p:nvCxnSpPr>
          <p:cNvPr id="3080" name="直接连接符 27"/>
          <p:cNvCxnSpPr/>
          <p:nvPr/>
        </p:nvCxnSpPr>
        <p:spPr>
          <a:xfrm>
            <a:off x="6270625" y="771525"/>
            <a:ext cx="0" cy="5141913"/>
          </a:xfrm>
          <a:prstGeom prst="line">
            <a:avLst/>
          </a:prstGeom>
          <a:ln w="6350" cap="flat" cmpd="sng">
            <a:solidFill>
              <a:srgbClr val="7F7F7F">
                <a:alpha val="67999"/>
              </a:srgbClr>
            </a:solidFill>
            <a:prstDash val="solid"/>
            <a:headEnd type="none" w="med" len="med"/>
            <a:tailEnd type="none" w="med" len="med"/>
          </a:ln>
        </p:spPr>
      </p:cxnSp>
      <p:sp>
        <p:nvSpPr>
          <p:cNvPr id="3081" name="圆角矩形 28"/>
          <p:cNvSpPr/>
          <p:nvPr/>
        </p:nvSpPr>
        <p:spPr>
          <a:xfrm>
            <a:off x="1425575" y="760413"/>
            <a:ext cx="5200650" cy="5153025"/>
          </a:xfrm>
          <a:prstGeom prst="roundRect">
            <a:avLst>
              <a:gd name="adj" fmla="val 22565"/>
            </a:avLst>
          </a:prstGeom>
          <a:noFill/>
          <a:ln w="12700" cap="flat" cmpd="sng">
            <a:solidFill>
              <a:srgbClr val="7F7F7F">
                <a:alpha val="67999"/>
              </a:srgbClr>
            </a:solidFill>
            <a:prstDash val="solid"/>
            <a:headEnd type="none" w="med" len="med"/>
            <a:tailEnd type="none" w="med" len="med"/>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cxnSp>
        <p:nvCxnSpPr>
          <p:cNvPr id="3082" name="直接连接符 32"/>
          <p:cNvCxnSpPr/>
          <p:nvPr/>
        </p:nvCxnSpPr>
        <p:spPr>
          <a:xfrm>
            <a:off x="1425575" y="723900"/>
            <a:ext cx="5153025" cy="5189538"/>
          </a:xfrm>
          <a:prstGeom prst="line">
            <a:avLst/>
          </a:prstGeom>
          <a:ln w="6350" cap="flat" cmpd="sng">
            <a:solidFill>
              <a:srgbClr val="7F7F7F">
                <a:alpha val="67999"/>
              </a:srgbClr>
            </a:solidFill>
            <a:prstDash val="solid"/>
            <a:headEnd type="none" w="med" len="med"/>
            <a:tailEnd type="none" w="med" len="med"/>
          </a:ln>
        </p:spPr>
      </p:cxnSp>
      <p:cxnSp>
        <p:nvCxnSpPr>
          <p:cNvPr id="3083" name="直接连接符 34"/>
          <p:cNvCxnSpPr/>
          <p:nvPr/>
        </p:nvCxnSpPr>
        <p:spPr>
          <a:xfrm flipV="1">
            <a:off x="1425575" y="736600"/>
            <a:ext cx="5189538" cy="5189538"/>
          </a:xfrm>
          <a:prstGeom prst="line">
            <a:avLst/>
          </a:prstGeom>
          <a:ln w="6350" cap="flat" cmpd="sng">
            <a:solidFill>
              <a:srgbClr val="7F7F7F">
                <a:alpha val="67999"/>
              </a:srgbClr>
            </a:solidFill>
            <a:prstDash val="solid"/>
            <a:headEnd type="none" w="med" len="med"/>
            <a:tailEnd type="none" w="med" len="med"/>
          </a:ln>
        </p:spPr>
      </p:cxnSp>
      <p:cxnSp>
        <p:nvCxnSpPr>
          <p:cNvPr id="3084" name="直接连接符 36"/>
          <p:cNvCxnSpPr/>
          <p:nvPr/>
        </p:nvCxnSpPr>
        <p:spPr>
          <a:xfrm>
            <a:off x="3059113" y="760413"/>
            <a:ext cx="0" cy="5141912"/>
          </a:xfrm>
          <a:prstGeom prst="line">
            <a:avLst/>
          </a:prstGeom>
          <a:ln w="6350" cap="flat" cmpd="sng">
            <a:solidFill>
              <a:srgbClr val="7F7F7F">
                <a:alpha val="67999"/>
              </a:srgbClr>
            </a:solidFill>
            <a:prstDash val="solid"/>
            <a:headEnd type="none" w="med" len="med"/>
            <a:tailEnd type="none" w="med" len="med"/>
          </a:ln>
        </p:spPr>
      </p:cxnSp>
      <p:cxnSp>
        <p:nvCxnSpPr>
          <p:cNvPr id="3085" name="直接连接符 38"/>
          <p:cNvCxnSpPr>
            <a:endCxn id="3081" idx="2"/>
          </p:cNvCxnSpPr>
          <p:nvPr/>
        </p:nvCxnSpPr>
        <p:spPr>
          <a:xfrm>
            <a:off x="3989388" y="736600"/>
            <a:ext cx="36512" cy="5176838"/>
          </a:xfrm>
          <a:prstGeom prst="line">
            <a:avLst/>
          </a:prstGeom>
          <a:ln w="6350" cap="flat" cmpd="sng">
            <a:solidFill>
              <a:srgbClr val="7F7F7F">
                <a:alpha val="67999"/>
              </a:srgbClr>
            </a:solidFill>
            <a:prstDash val="solid"/>
            <a:headEnd type="none" w="med" len="med"/>
            <a:tailEnd type="none" w="med" len="med"/>
          </a:ln>
        </p:spPr>
      </p:cxnSp>
      <p:cxnSp>
        <p:nvCxnSpPr>
          <p:cNvPr id="3086" name="直接连接符 40"/>
          <p:cNvCxnSpPr/>
          <p:nvPr/>
        </p:nvCxnSpPr>
        <p:spPr>
          <a:xfrm>
            <a:off x="4962525" y="760413"/>
            <a:ext cx="0" cy="5165725"/>
          </a:xfrm>
          <a:prstGeom prst="line">
            <a:avLst/>
          </a:prstGeom>
          <a:ln w="6350" cap="flat" cmpd="sng">
            <a:solidFill>
              <a:srgbClr val="7F7F7F">
                <a:alpha val="67999"/>
              </a:srgbClr>
            </a:solidFill>
            <a:prstDash val="solid"/>
            <a:headEnd type="none" w="med" len="med"/>
            <a:tailEnd type="none" w="med" len="med"/>
          </a:ln>
        </p:spPr>
      </p:cxnSp>
      <p:cxnSp>
        <p:nvCxnSpPr>
          <p:cNvPr id="3087" name="直接连接符 42"/>
          <p:cNvCxnSpPr/>
          <p:nvPr/>
        </p:nvCxnSpPr>
        <p:spPr>
          <a:xfrm>
            <a:off x="1425575" y="2374900"/>
            <a:ext cx="5200650" cy="0"/>
          </a:xfrm>
          <a:prstGeom prst="line">
            <a:avLst/>
          </a:prstGeom>
          <a:ln w="6350" cap="flat" cmpd="sng">
            <a:solidFill>
              <a:srgbClr val="7F7F7F">
                <a:alpha val="67999"/>
              </a:srgbClr>
            </a:solidFill>
            <a:prstDash val="solid"/>
            <a:headEnd type="none" w="med" len="med"/>
            <a:tailEnd type="none" w="med" len="med"/>
          </a:ln>
        </p:spPr>
      </p:cxnSp>
      <p:cxnSp>
        <p:nvCxnSpPr>
          <p:cNvPr id="3088" name="直接连接符 44"/>
          <p:cNvCxnSpPr>
            <a:stCxn id="3081" idx="1"/>
            <a:endCxn id="3081" idx="3"/>
          </p:cNvCxnSpPr>
          <p:nvPr/>
        </p:nvCxnSpPr>
        <p:spPr>
          <a:xfrm>
            <a:off x="1425575" y="3336925"/>
            <a:ext cx="5200650" cy="0"/>
          </a:xfrm>
          <a:prstGeom prst="line">
            <a:avLst/>
          </a:prstGeom>
          <a:ln w="6350" cap="flat" cmpd="sng">
            <a:solidFill>
              <a:srgbClr val="7F7F7F">
                <a:alpha val="67999"/>
              </a:srgbClr>
            </a:solidFill>
            <a:prstDash val="solid"/>
            <a:headEnd type="none" w="med" len="med"/>
            <a:tailEnd type="none" w="med" len="med"/>
          </a:ln>
        </p:spPr>
      </p:cxnSp>
      <p:cxnSp>
        <p:nvCxnSpPr>
          <p:cNvPr id="3089" name="直接连接符 46"/>
          <p:cNvCxnSpPr/>
          <p:nvPr/>
        </p:nvCxnSpPr>
        <p:spPr>
          <a:xfrm>
            <a:off x="1425575" y="4302125"/>
            <a:ext cx="5189538" cy="0"/>
          </a:xfrm>
          <a:prstGeom prst="line">
            <a:avLst/>
          </a:prstGeom>
          <a:ln w="6350" cap="flat" cmpd="sng">
            <a:solidFill>
              <a:srgbClr val="7F7F7F">
                <a:alpha val="67999"/>
              </a:srgbClr>
            </a:solidFill>
            <a:prstDash val="solid"/>
            <a:headEnd type="none" w="med" len="med"/>
            <a:tailEnd type="none" w="med" len="med"/>
          </a:ln>
        </p:spPr>
      </p:cxnSp>
      <p:sp>
        <p:nvSpPr>
          <p:cNvPr id="3090" name="圆角矩形 6"/>
          <p:cNvSpPr/>
          <p:nvPr/>
        </p:nvSpPr>
        <p:spPr>
          <a:xfrm rot="2760000">
            <a:off x="2309813" y="2036763"/>
            <a:ext cx="1874837" cy="1073150"/>
          </a:xfrm>
          <a:prstGeom prst="roundRect">
            <a:avLst>
              <a:gd name="adj" fmla="val 50000"/>
            </a:avLst>
          </a:prstGeom>
          <a:solidFill>
            <a:srgbClr val="FE6F46">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1" name="圆角矩形 10"/>
          <p:cNvSpPr/>
          <p:nvPr/>
        </p:nvSpPr>
        <p:spPr>
          <a:xfrm>
            <a:off x="1992313" y="2805113"/>
            <a:ext cx="1874837" cy="1071562"/>
          </a:xfrm>
          <a:prstGeom prst="roundRect">
            <a:avLst>
              <a:gd name="adj" fmla="val 50000"/>
            </a:avLst>
          </a:prstGeom>
          <a:solidFill>
            <a:srgbClr val="D779AE">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2" name="圆角矩形 11"/>
          <p:cNvSpPr/>
          <p:nvPr/>
        </p:nvSpPr>
        <p:spPr>
          <a:xfrm rot="18840000">
            <a:off x="2316163" y="3575050"/>
            <a:ext cx="1874837" cy="1071563"/>
          </a:xfrm>
          <a:prstGeom prst="roundRect">
            <a:avLst>
              <a:gd name="adj" fmla="val 50000"/>
            </a:avLst>
          </a:prstGeom>
          <a:solidFill>
            <a:srgbClr val="A382C4">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3" name="圆角矩形 12"/>
          <p:cNvSpPr/>
          <p:nvPr/>
        </p:nvSpPr>
        <p:spPr>
          <a:xfrm rot="16200000">
            <a:off x="3060700" y="3879850"/>
            <a:ext cx="1874838" cy="1071563"/>
          </a:xfrm>
          <a:prstGeom prst="roundRect">
            <a:avLst>
              <a:gd name="adj" fmla="val 50000"/>
            </a:avLst>
          </a:prstGeom>
          <a:solidFill>
            <a:srgbClr val="87ADD6">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4" name="圆角矩形 13"/>
          <p:cNvSpPr/>
          <p:nvPr/>
        </p:nvSpPr>
        <p:spPr>
          <a:xfrm rot="8160000">
            <a:off x="4235450" y="3171825"/>
            <a:ext cx="1071563" cy="1876425"/>
          </a:xfrm>
          <a:prstGeom prst="roundRect">
            <a:avLst>
              <a:gd name="adj" fmla="val 50000"/>
            </a:avLst>
          </a:prstGeom>
          <a:solidFill>
            <a:srgbClr val="7CC182">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5" name="圆角矩形 14"/>
          <p:cNvSpPr/>
          <p:nvPr/>
        </p:nvSpPr>
        <p:spPr>
          <a:xfrm rot="10800000">
            <a:off x="4175125" y="2782888"/>
            <a:ext cx="1874838" cy="1073150"/>
          </a:xfrm>
          <a:prstGeom prst="roundRect">
            <a:avLst>
              <a:gd name="adj" fmla="val 50000"/>
            </a:avLst>
          </a:prstGeom>
          <a:solidFill>
            <a:srgbClr val="BBDE03">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6" name="圆角矩形 16"/>
          <p:cNvSpPr/>
          <p:nvPr/>
        </p:nvSpPr>
        <p:spPr>
          <a:xfrm rot="5400000">
            <a:off x="3060700" y="1701800"/>
            <a:ext cx="1874838" cy="1071563"/>
          </a:xfrm>
          <a:prstGeom prst="roundRect">
            <a:avLst>
              <a:gd name="adj" fmla="val 50000"/>
            </a:avLst>
          </a:prstGeom>
          <a:solidFill>
            <a:srgbClr val="FCAF00">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7" name="圆角矩形 15"/>
          <p:cNvSpPr/>
          <p:nvPr/>
        </p:nvSpPr>
        <p:spPr>
          <a:xfrm rot="8100000">
            <a:off x="3863975" y="2041525"/>
            <a:ext cx="1874838" cy="1073150"/>
          </a:xfrm>
          <a:prstGeom prst="roundRect">
            <a:avLst>
              <a:gd name="adj" fmla="val 50000"/>
            </a:avLst>
          </a:prstGeom>
          <a:solidFill>
            <a:srgbClr val="F1EB00">
              <a:alpha val="75000"/>
            </a:srgbClr>
          </a:solidFill>
          <a:ln w="9525">
            <a:noFill/>
          </a:ln>
        </p:spPr>
        <p:txBody>
          <a:bodyPr anchor="ct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098" name="文本框 49"/>
          <p:cNvSpPr txBox="1"/>
          <p:nvPr/>
        </p:nvSpPr>
        <p:spPr>
          <a:xfrm>
            <a:off x="7827963" y="2435860"/>
            <a:ext cx="2744787" cy="829945"/>
          </a:xfrm>
          <a:prstGeom prst="rect">
            <a:avLst/>
          </a:prstGeom>
          <a:noFill/>
          <a:ln w="9525">
            <a:noFill/>
          </a:ln>
        </p:spPr>
        <p:txBody>
          <a:bodyPr>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4800" dirty="0">
                <a:solidFill>
                  <a:srgbClr val="595959"/>
                </a:solidFill>
                <a:latin typeface="微软雅黑" panose="020B0503020204020204" pitchFamily="2" charset="-122"/>
                <a:ea typeface="微软雅黑" panose="020B0503020204020204" pitchFamily="2" charset="-122"/>
              </a:rPr>
              <a:t>网站修订</a:t>
            </a:r>
          </a:p>
        </p:txBody>
      </p:sp>
      <p:cxnSp>
        <p:nvCxnSpPr>
          <p:cNvPr id="3101" name="直接连接符 54"/>
          <p:cNvCxnSpPr/>
          <p:nvPr/>
        </p:nvCxnSpPr>
        <p:spPr>
          <a:xfrm>
            <a:off x="7694613" y="2298700"/>
            <a:ext cx="0" cy="1104900"/>
          </a:xfrm>
          <a:prstGeom prst="line">
            <a:avLst/>
          </a:prstGeom>
          <a:ln w="12700" cap="flat" cmpd="sng">
            <a:solidFill>
              <a:srgbClr val="7F7F7F"/>
            </a:solidFill>
            <a:prstDash val="solid"/>
            <a:headEnd type="none" w="med" len="med"/>
            <a:tailEnd type="none" w="med" len="med"/>
          </a:ln>
        </p:spPr>
      </p:cxnSp>
      <p:sp>
        <p:nvSpPr>
          <p:cNvPr id="2" name="文本框 31"/>
          <p:cNvSpPr txBox="1"/>
          <p:nvPr/>
        </p:nvSpPr>
        <p:spPr>
          <a:xfrm>
            <a:off x="7396480" y="3755390"/>
            <a:ext cx="373761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2019 1106 Confirmation Signature: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sp>
        <p:nvSpPr>
          <p:cNvPr id="2" name="文本框 31"/>
          <p:cNvSpPr txBox="1"/>
          <p:nvPr/>
        </p:nvSpPr>
        <p:spPr>
          <a:xfrm>
            <a:off x="208280" y="5333365"/>
            <a:ext cx="1180084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rPr>
              <a:t>删除如上</a:t>
            </a:r>
          </a:p>
        </p:txBody>
      </p:sp>
      <p:pic>
        <p:nvPicPr>
          <p:cNvPr id="4" name="图片 3"/>
          <p:cNvPicPr>
            <a:picLocks noChangeAspect="1"/>
          </p:cNvPicPr>
          <p:nvPr/>
        </p:nvPicPr>
        <p:blipFill>
          <a:blip r:embed="rId2"/>
          <a:stretch>
            <a:fillRect/>
          </a:stretch>
        </p:blipFill>
        <p:spPr>
          <a:xfrm>
            <a:off x="1833245" y="1259205"/>
            <a:ext cx="8524875" cy="3752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sp>
        <p:nvSpPr>
          <p:cNvPr id="2" name="文本框 31"/>
          <p:cNvSpPr txBox="1"/>
          <p:nvPr/>
        </p:nvSpPr>
        <p:spPr>
          <a:xfrm>
            <a:off x="208280" y="5317490"/>
            <a:ext cx="11800840" cy="156845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b="1" dirty="0">
                <a:solidFill>
                  <a:srgbClr val="FF0000"/>
                </a:solidFill>
                <a:latin typeface="华文楷体" panose="02010600040101010101" charset="-122"/>
                <a:ea typeface="华文楷体" panose="02010600040101010101" charset="-122"/>
                <a:cs typeface="华文楷体" panose="02010600040101010101" charset="-122"/>
                <a:sym typeface="+mn-ea"/>
              </a:rPr>
              <a:t>暂时不改待图片</a:t>
            </a:r>
            <a:endParaRPr lang="zh-CN" altLang="en-US" sz="1600" dirty="0">
              <a:latin typeface="华文楷体" panose="02010600040101010101" charset="-122"/>
              <a:ea typeface="华文楷体" panose="02010600040101010101" charset="-122"/>
              <a:cs typeface="华文楷体" panose="02010600040101010101" charset="-122"/>
            </a:endParaRPr>
          </a:p>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cs typeface="华文楷体" panose="02010600040101010101" charset="-122"/>
              </a:rPr>
              <a:t>题目为 </a:t>
            </a:r>
            <a:r>
              <a:rPr lang="en-US" altLang="zh-CN" sz="1600" dirty="0">
                <a:latin typeface="华文楷体" panose="02010600040101010101" charset="-122"/>
                <a:ea typeface="华文楷体" panose="02010600040101010101" charset="-122"/>
                <a:cs typeface="华文楷体" panose="02010600040101010101" charset="-122"/>
              </a:rPr>
              <a:t>Collection </a:t>
            </a:r>
            <a:r>
              <a:rPr lang="zh-CN" altLang="en-US" sz="1600" dirty="0">
                <a:latin typeface="华文楷体" panose="02010600040101010101" charset="-122"/>
                <a:ea typeface="华文楷体" panose="02010600040101010101" charset="-122"/>
                <a:cs typeface="华文楷体" panose="02010600040101010101" charset="-122"/>
              </a:rPr>
              <a:t>的名称</a:t>
            </a:r>
          </a:p>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cs typeface="华文楷体" panose="02010600040101010101" charset="-122"/>
              </a:rPr>
              <a:t>下面的描述内容为对应的每一个 </a:t>
            </a:r>
            <a:r>
              <a:rPr lang="en-US" altLang="zh-CN" sz="1600" dirty="0">
                <a:latin typeface="华文楷体" panose="02010600040101010101" charset="-122"/>
                <a:ea typeface="华文楷体" panose="02010600040101010101" charset="-122"/>
                <a:cs typeface="华文楷体" panose="02010600040101010101" charset="-122"/>
              </a:rPr>
              <a:t>Collection </a:t>
            </a:r>
            <a:r>
              <a:rPr lang="zh-CN" altLang="en-US" sz="1600" dirty="0">
                <a:latin typeface="华文楷体" panose="02010600040101010101" charset="-122"/>
                <a:ea typeface="华文楷体" panose="02010600040101010101" charset="-122"/>
                <a:cs typeface="华文楷体" panose="02010600040101010101" charset="-122"/>
              </a:rPr>
              <a:t>的描述</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Key Points </a:t>
            </a:r>
            <a:r>
              <a:rPr lang="zh-CN" altLang="en-US" sz="1600" dirty="0">
                <a:latin typeface="华文楷体" panose="02010600040101010101" charset="-122"/>
                <a:ea typeface="华文楷体" panose="02010600040101010101" charset="-122"/>
                <a:cs typeface="华文楷体" panose="02010600040101010101" charset="-122"/>
              </a:rPr>
              <a:t>更改为 </a:t>
            </a:r>
            <a:r>
              <a:rPr lang="en-US" altLang="zh-CN" sz="1600" dirty="0">
                <a:latin typeface="华文楷体" panose="02010600040101010101" charset="-122"/>
                <a:ea typeface="华文楷体" panose="02010600040101010101" charset="-122"/>
                <a:cs typeface="华文楷体" panose="02010600040101010101" charset="-122"/>
              </a:rPr>
              <a:t>Door Finish</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of TheLayout </a:t>
            </a:r>
            <a:r>
              <a:rPr lang="zh-CN" altLang="en-US" sz="1600" dirty="0">
                <a:latin typeface="华文楷体" panose="02010600040101010101" charset="-122"/>
                <a:ea typeface="华文楷体" panose="02010600040101010101" charset="-122"/>
                <a:cs typeface="华文楷体" panose="02010600040101010101" charset="-122"/>
              </a:rPr>
              <a:t>更改为 对应的门板色的名称</a:t>
            </a:r>
          </a:p>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cs typeface="华文楷体" panose="02010600040101010101" charset="-122"/>
              </a:rPr>
              <a:t>下面的描述内容为对应此门板色的描述</a:t>
            </a:r>
          </a:p>
        </p:txBody>
      </p:sp>
      <p:pic>
        <p:nvPicPr>
          <p:cNvPr id="4" name="图片 3"/>
          <p:cNvPicPr>
            <a:picLocks noChangeAspect="1"/>
          </p:cNvPicPr>
          <p:nvPr/>
        </p:nvPicPr>
        <p:blipFill>
          <a:blip r:embed="rId2"/>
          <a:stretch>
            <a:fillRect/>
          </a:stretch>
        </p:blipFill>
        <p:spPr>
          <a:xfrm>
            <a:off x="3147695" y="938530"/>
            <a:ext cx="5897245" cy="4378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sp>
        <p:nvSpPr>
          <p:cNvPr id="2" name="文本框 31"/>
          <p:cNvSpPr txBox="1"/>
          <p:nvPr/>
        </p:nvSpPr>
        <p:spPr>
          <a:xfrm>
            <a:off x="208280" y="5039995"/>
            <a:ext cx="11800840" cy="156845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cs typeface="华文楷体" panose="02010600040101010101" charset="-122"/>
              </a:rPr>
              <a:t>从左至右（</a:t>
            </a:r>
            <a:r>
              <a:rPr lang="zh-CN" altLang="en-US" sz="1600" b="1" dirty="0">
                <a:solidFill>
                  <a:srgbClr val="FF0000"/>
                </a:solidFill>
                <a:latin typeface="华文楷体" panose="02010600040101010101" charset="-122"/>
                <a:ea typeface="华文楷体" panose="02010600040101010101" charset="-122"/>
                <a:cs typeface="华文楷体" panose="02010600040101010101" charset="-122"/>
              </a:rPr>
              <a:t>注意此处图片为滚动式图片，要一一对应哈</a:t>
            </a:r>
            <a:r>
              <a:rPr lang="zh-CN" altLang="en-US" sz="1600" dirty="0">
                <a:latin typeface="华文楷体" panose="02010600040101010101" charset="-122"/>
                <a:ea typeface="华文楷体" panose="02010600040101010101" charset="-122"/>
                <a:cs typeface="华文楷体" panose="02010600040101010101" charset="-122"/>
              </a:rPr>
              <a:t>）</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Stainless Steel Spice Rack: This conveniently stores condiments and spices as well as frequently used kitchen tools. Perfect for a food preparation area.</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Narrow Storage: Maximize your storage; use every inch.</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Corner Flying Saucer: Efficient use of corner space for storing pots and pans or pantry items.</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Stainless Steel Full Height Pull Out: Organize like a professional</a:t>
            </a:r>
          </a:p>
        </p:txBody>
      </p:sp>
      <p:pic>
        <p:nvPicPr>
          <p:cNvPr id="3" name="图片 2"/>
          <p:cNvPicPr>
            <a:picLocks noChangeAspect="1"/>
          </p:cNvPicPr>
          <p:nvPr/>
        </p:nvPicPr>
        <p:blipFill>
          <a:blip r:embed="rId2"/>
          <a:srcRect r="17551"/>
          <a:stretch>
            <a:fillRect/>
          </a:stretch>
        </p:blipFill>
        <p:spPr>
          <a:xfrm>
            <a:off x="2002155" y="1151890"/>
            <a:ext cx="6750685" cy="3888105"/>
          </a:xfrm>
          <a:prstGeom prst="rect">
            <a:avLst/>
          </a:prstGeom>
        </p:spPr>
      </p:pic>
      <p:sp>
        <p:nvSpPr>
          <p:cNvPr id="4" name="矩形 3"/>
          <p:cNvSpPr/>
          <p:nvPr/>
        </p:nvSpPr>
        <p:spPr>
          <a:xfrm>
            <a:off x="4904105" y="896302"/>
            <a:ext cx="2670810" cy="13887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1"/>
          <p:cNvSpPr txBox="1"/>
          <p:nvPr/>
        </p:nvSpPr>
        <p:spPr>
          <a:xfrm>
            <a:off x="7886700" y="1498600"/>
            <a:ext cx="174561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Racks for Selection</a:t>
            </a:r>
          </a:p>
        </p:txBody>
      </p:sp>
      <p:sp>
        <p:nvSpPr>
          <p:cNvPr id="7" name="文本框 31"/>
          <p:cNvSpPr txBox="1"/>
          <p:nvPr/>
        </p:nvSpPr>
        <p:spPr>
          <a:xfrm>
            <a:off x="1017601" y="1252120"/>
            <a:ext cx="2435529" cy="58477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Products INSIDE that make your life easier!</a:t>
            </a:r>
            <a:endParaRPr lang="zh-CN" altLang="en-US" sz="1600" dirty="0">
              <a:latin typeface="华文楷体" panose="02010600040101010101" charset="-122"/>
              <a:ea typeface="华文楷体" panose="02010600040101010101" charset="-122"/>
              <a:cs typeface="华文楷体" panose="02010600040101010101" charset="-122"/>
            </a:endParaRPr>
          </a:p>
        </p:txBody>
      </p:sp>
      <p:cxnSp>
        <p:nvCxnSpPr>
          <p:cNvPr id="8" name="Straight Arrow Connector 7"/>
          <p:cNvCxnSpPr/>
          <p:nvPr/>
        </p:nvCxnSpPr>
        <p:spPr>
          <a:xfrm flipV="1">
            <a:off x="3241675" y="1281430"/>
            <a:ext cx="1891030" cy="2628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 idx="1"/>
          </p:cNvCxnSpPr>
          <p:nvPr/>
        </p:nvCxnSpPr>
        <p:spPr>
          <a:xfrm flipH="1">
            <a:off x="7080250" y="1667510"/>
            <a:ext cx="806450" cy="13335"/>
          </a:xfrm>
          <a:prstGeom prst="straightConnector1">
            <a:avLst/>
          </a:prstGeom>
          <a:ln w="19050">
            <a:tailEnd type="arrow" w="med" len="med"/>
          </a:ln>
        </p:spPr>
        <p:style>
          <a:lnRef idx="1">
            <a:schemeClr val="accent2"/>
          </a:lnRef>
          <a:fillRef idx="0">
            <a:schemeClr val="accent2"/>
          </a:fillRef>
          <a:effectRef idx="0">
            <a:schemeClr val="accent2"/>
          </a:effectRef>
          <a:fontRef idx="minor">
            <a:schemeClr val="tx1"/>
          </a:fontRef>
        </p:style>
      </p:cxnSp>
      <p:cxnSp>
        <p:nvCxnSpPr>
          <p:cNvPr id="9" name="Straight Arrow Connector 7"/>
          <p:cNvCxnSpPr/>
          <p:nvPr/>
        </p:nvCxnSpPr>
        <p:spPr>
          <a:xfrm flipH="1">
            <a:off x="967105" y="3729990"/>
            <a:ext cx="1843405" cy="16681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7"/>
          <p:cNvCxnSpPr/>
          <p:nvPr/>
        </p:nvCxnSpPr>
        <p:spPr>
          <a:xfrm flipH="1">
            <a:off x="1131570" y="3719195"/>
            <a:ext cx="3478530" cy="21837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7"/>
          <p:cNvCxnSpPr/>
          <p:nvPr/>
        </p:nvCxnSpPr>
        <p:spPr>
          <a:xfrm flipH="1">
            <a:off x="1932940" y="3642360"/>
            <a:ext cx="4389120" cy="24911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7"/>
          <p:cNvCxnSpPr/>
          <p:nvPr/>
        </p:nvCxnSpPr>
        <p:spPr>
          <a:xfrm flipH="1">
            <a:off x="2898140" y="3675380"/>
            <a:ext cx="5146675" cy="2655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grpSp>
        <p:nvGrpSpPr>
          <p:cNvPr id="20" name="组合 19"/>
          <p:cNvGrpSpPr/>
          <p:nvPr/>
        </p:nvGrpSpPr>
        <p:grpSpPr>
          <a:xfrm>
            <a:off x="1380957" y="1263650"/>
            <a:ext cx="8375818" cy="4491955"/>
            <a:chOff x="1380957" y="1263650"/>
            <a:chExt cx="8375818" cy="4491955"/>
          </a:xfrm>
        </p:grpSpPr>
        <p:pic>
          <p:nvPicPr>
            <p:cNvPr id="3" name="图片 2"/>
            <p:cNvPicPr>
              <a:picLocks noChangeAspect="1"/>
            </p:cNvPicPr>
            <p:nvPr/>
          </p:nvPicPr>
          <p:blipFill>
            <a:blip r:embed="rId3"/>
            <a:stretch>
              <a:fillRect/>
            </a:stretch>
          </p:blipFill>
          <p:spPr>
            <a:xfrm>
              <a:off x="2435860" y="1263650"/>
              <a:ext cx="7320915" cy="4358005"/>
            </a:xfrm>
            <a:prstGeom prst="rect">
              <a:avLst/>
            </a:prstGeom>
          </p:spPr>
        </p:pic>
        <p:sp>
          <p:nvSpPr>
            <p:cNvPr id="5" name="文本框 31"/>
            <p:cNvSpPr txBox="1"/>
            <p:nvPr/>
          </p:nvSpPr>
          <p:spPr>
            <a:xfrm>
              <a:off x="4627245" y="2139007"/>
              <a:ext cx="431673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dirty="0" smtClean="0">
                  <a:solidFill>
                    <a:srgbClr val="FF0000"/>
                  </a:solidFill>
                  <a:latin typeface="微软雅黑" panose="020B0503020204020204" pitchFamily="2" charset="-122"/>
                  <a:ea typeface="微软雅黑" panose="020B0503020204020204" pitchFamily="2" charset="-122"/>
                  <a:sym typeface="+mn-ea"/>
                </a:rPr>
                <a:t>The 12 Technologies For Cabinet</a:t>
              </a:r>
              <a:r>
                <a:rPr lang="en-US" sz="1600" b="1" dirty="0" smtClean="0">
                  <a:solidFill>
                    <a:srgbClr val="FF0000"/>
                  </a:solidFill>
                  <a:latin typeface="微软雅黑" panose="020B0503020204020204" pitchFamily="2" charset="-122"/>
                  <a:ea typeface="微软雅黑" panose="020B0503020204020204" pitchFamily="2" charset="-122"/>
                  <a:sym typeface="+mn-ea"/>
                </a:rPr>
                <a:t>s</a:t>
              </a:r>
              <a:endParaRPr lang="en-US" sz="1600" b="1" dirty="0">
                <a:solidFill>
                  <a:srgbClr val="FF0000"/>
                </a:solidFill>
                <a:latin typeface="微软雅黑" panose="020B0503020204020204" pitchFamily="2" charset="-122"/>
                <a:ea typeface="微软雅黑" panose="020B0503020204020204" pitchFamily="2" charset="-122"/>
                <a:sym typeface="+mn-ea"/>
              </a:endParaRPr>
            </a:p>
          </p:txBody>
        </p:sp>
        <p:cxnSp>
          <p:nvCxnSpPr>
            <p:cNvPr id="9" name="直接箭头连接符 8"/>
            <p:cNvCxnSpPr/>
            <p:nvPr/>
          </p:nvCxnSpPr>
          <p:spPr>
            <a:xfrm flipH="1">
              <a:off x="3820160" y="1579245"/>
              <a:ext cx="954405" cy="2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31"/>
            <p:cNvSpPr txBox="1"/>
            <p:nvPr/>
          </p:nvSpPr>
          <p:spPr>
            <a:xfrm>
              <a:off x="2833370" y="1397000"/>
              <a:ext cx="113411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a:solidFill>
                    <a:srgbClr val="FF0000"/>
                  </a:solidFill>
                  <a:latin typeface="微软雅黑" panose="020B0503020204020204" pitchFamily="2" charset="-122"/>
                  <a:ea typeface="微软雅黑" panose="020B0503020204020204" pitchFamily="2" charset="-122"/>
                  <a:sym typeface="+mn-ea"/>
                </a:rPr>
                <a:t>Industry</a:t>
              </a:r>
            </a:p>
          </p:txBody>
        </p:sp>
        <p:sp>
          <p:nvSpPr>
            <p:cNvPr id="14" name="矩形 13"/>
            <p:cNvSpPr/>
            <p:nvPr/>
          </p:nvSpPr>
          <p:spPr>
            <a:xfrm>
              <a:off x="2012399" y="3820125"/>
              <a:ext cx="2279791"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3/4 inch Plywood Carcass Material; </a:t>
              </a:r>
              <a:endParaRPr lang="zh-CN" altLang="en-US" sz="1100" b="1" dirty="0">
                <a:solidFill>
                  <a:srgbClr val="FF0000"/>
                </a:solidFill>
                <a:latin typeface="+mn-lt"/>
              </a:endParaRPr>
            </a:p>
          </p:txBody>
        </p:sp>
        <p:sp>
          <p:nvSpPr>
            <p:cNvPr id="15" name="矩形 14"/>
            <p:cNvSpPr/>
            <p:nvPr/>
          </p:nvSpPr>
          <p:spPr>
            <a:xfrm>
              <a:off x="4199717" y="3820125"/>
              <a:ext cx="1957587"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Italian Imported Edge Banding</a:t>
              </a:r>
              <a:endParaRPr lang="zh-CN" altLang="en-US" sz="1100" b="1" dirty="0">
                <a:solidFill>
                  <a:srgbClr val="FF0000"/>
                </a:solidFill>
                <a:latin typeface="+mn-lt"/>
                <a:ea typeface="华文楷体" panose="02010600040101010101" charset="-122"/>
                <a:cs typeface="华文楷体" panose="02010600040101010101" charset="-122"/>
              </a:endParaRPr>
            </a:p>
          </p:txBody>
        </p:sp>
        <p:sp>
          <p:nvSpPr>
            <p:cNvPr id="16" name="矩形 15"/>
            <p:cNvSpPr/>
            <p:nvPr/>
          </p:nvSpPr>
          <p:spPr>
            <a:xfrm>
              <a:off x="6196294" y="3820125"/>
              <a:ext cx="2032929"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Imported Push Opening System</a:t>
              </a:r>
              <a:endParaRPr lang="zh-CN" altLang="en-US" sz="1100" b="1" dirty="0">
                <a:solidFill>
                  <a:srgbClr val="FF0000"/>
                </a:solidFill>
                <a:latin typeface="+mn-lt"/>
                <a:ea typeface="华文楷体" panose="02010600040101010101" charset="-122"/>
                <a:cs typeface="华文楷体" panose="02010600040101010101" charset="-122"/>
              </a:endParaRPr>
            </a:p>
          </p:txBody>
        </p:sp>
        <p:sp>
          <p:nvSpPr>
            <p:cNvPr id="17" name="矩形 16"/>
            <p:cNvSpPr/>
            <p:nvPr/>
          </p:nvSpPr>
          <p:spPr>
            <a:xfrm>
              <a:off x="1380957" y="5444713"/>
              <a:ext cx="2577950"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German Imported Luxury Steel </a:t>
              </a:r>
              <a:r>
                <a:rPr lang="en-US" altLang="zh-CN" sz="1100" b="1" dirty="0" err="1">
                  <a:solidFill>
                    <a:srgbClr val="FF0000"/>
                  </a:solidFill>
                  <a:latin typeface="+mn-lt"/>
                  <a:ea typeface="华文楷体" panose="02010600040101010101" charset="-122"/>
                  <a:cs typeface="华文楷体" panose="02010600040101010101" charset="-122"/>
                </a:rPr>
                <a:t>Metalbox</a:t>
              </a:r>
              <a:endParaRPr lang="zh-CN" altLang="en-US" sz="1100" b="1" dirty="0">
                <a:solidFill>
                  <a:srgbClr val="FF0000"/>
                </a:solidFill>
                <a:latin typeface="+mn-lt"/>
                <a:ea typeface="华文楷体" panose="02010600040101010101" charset="-122"/>
                <a:cs typeface="华文楷体" panose="02010600040101010101" charset="-122"/>
              </a:endParaRPr>
            </a:p>
          </p:txBody>
        </p:sp>
        <p:sp>
          <p:nvSpPr>
            <p:cNvPr id="18" name="矩形 17"/>
            <p:cNvSpPr/>
            <p:nvPr/>
          </p:nvSpPr>
          <p:spPr>
            <a:xfrm>
              <a:off x="4013768" y="5493995"/>
              <a:ext cx="2321469"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German Imported </a:t>
              </a:r>
              <a:r>
                <a:rPr lang="en-US" altLang="zh-CN" sz="1100" b="1" dirty="0" err="1">
                  <a:solidFill>
                    <a:srgbClr val="FF0000"/>
                  </a:solidFill>
                  <a:latin typeface="+mn-lt"/>
                  <a:ea typeface="华文楷体" panose="02010600040101010101" charset="-122"/>
                  <a:cs typeface="华文楷体" panose="02010600040101010101" charset="-122"/>
                </a:rPr>
                <a:t>Liftline</a:t>
              </a:r>
              <a:r>
                <a:rPr lang="en-US" altLang="zh-CN" sz="1100" b="1" dirty="0">
                  <a:solidFill>
                    <a:srgbClr val="FF0000"/>
                  </a:solidFill>
                  <a:latin typeface="+mn-lt"/>
                  <a:ea typeface="华文楷体" panose="02010600040101010101" charset="-122"/>
                  <a:cs typeface="华文楷体" panose="02010600040101010101" charset="-122"/>
                </a:rPr>
                <a:t> Gas Spring</a:t>
              </a:r>
              <a:endParaRPr lang="zh-CN" altLang="en-US" sz="1100" b="1" dirty="0">
                <a:solidFill>
                  <a:srgbClr val="FF0000"/>
                </a:solidFill>
                <a:latin typeface="+mn-lt"/>
                <a:ea typeface="华文楷体" panose="02010600040101010101" charset="-122"/>
                <a:cs typeface="华文楷体" panose="02010600040101010101" charset="-122"/>
              </a:endParaRPr>
            </a:p>
          </p:txBody>
        </p:sp>
        <p:sp>
          <p:nvSpPr>
            <p:cNvPr id="19" name="矩形 18"/>
            <p:cNvSpPr/>
            <p:nvPr/>
          </p:nvSpPr>
          <p:spPr>
            <a:xfrm>
              <a:off x="6350136" y="5296215"/>
              <a:ext cx="1293944" cy="261610"/>
            </a:xfrm>
            <a:prstGeom prst="rect">
              <a:avLst/>
            </a:prstGeom>
          </p:spPr>
          <p:txBody>
            <a:bodyPr wrap="none">
              <a:spAutoFit/>
            </a:bodyPr>
            <a:lstStyle/>
            <a:p>
              <a:r>
                <a:rPr lang="en-US" altLang="zh-CN" sz="1100" b="1" dirty="0">
                  <a:solidFill>
                    <a:srgbClr val="FF0000"/>
                  </a:solidFill>
                  <a:latin typeface="+mn-lt"/>
                  <a:ea typeface="华文楷体" panose="02010600040101010101" charset="-122"/>
                  <a:cs typeface="华文楷体" panose="02010600040101010101" charset="-122"/>
                </a:rPr>
                <a:t>Metal Straightener</a:t>
              </a:r>
              <a:endParaRPr lang="zh-CN" altLang="en-US" sz="1100" b="1" dirty="0">
                <a:solidFill>
                  <a:srgbClr val="FF0000"/>
                </a:solidFill>
                <a:latin typeface="+mn-lt"/>
                <a:ea typeface="华文楷体" panose="02010600040101010101" charset="-122"/>
                <a:cs typeface="华文楷体" panose="02010600040101010101" charset="-122"/>
              </a:endParaRPr>
            </a:p>
          </p:txBody>
        </p:sp>
      </p:grpSp>
    </p:spTree>
    <p:extLst>
      <p:ext uri="{BB962C8B-B14F-4D97-AF65-F5344CB8AC3E}">
        <p14:creationId xmlns:p14="http://schemas.microsoft.com/office/powerpoint/2010/main" val="8496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pic>
        <p:nvPicPr>
          <p:cNvPr id="3" name="图片 2"/>
          <p:cNvPicPr>
            <a:picLocks noChangeAspect="1"/>
          </p:cNvPicPr>
          <p:nvPr/>
        </p:nvPicPr>
        <p:blipFill>
          <a:blip r:embed="rId2"/>
          <a:stretch>
            <a:fillRect/>
          </a:stretch>
        </p:blipFill>
        <p:spPr>
          <a:xfrm>
            <a:off x="1166495" y="2347595"/>
            <a:ext cx="9858375" cy="2162175"/>
          </a:xfrm>
          <a:prstGeom prst="rect">
            <a:avLst/>
          </a:prstGeom>
        </p:spPr>
      </p:pic>
      <p:pic>
        <p:nvPicPr>
          <p:cNvPr id="4" name="图片 3"/>
          <p:cNvPicPr>
            <a:picLocks noChangeAspect="1"/>
          </p:cNvPicPr>
          <p:nvPr/>
        </p:nvPicPr>
        <p:blipFill>
          <a:blip r:embed="rId2"/>
          <a:stretch>
            <a:fillRect/>
          </a:stretch>
        </p:blipFill>
        <p:spPr>
          <a:xfrm>
            <a:off x="1166495" y="2347595"/>
            <a:ext cx="9858375" cy="2162175"/>
          </a:xfrm>
          <a:prstGeom prst="rect">
            <a:avLst/>
          </a:prstGeom>
        </p:spPr>
      </p:pic>
      <p:pic>
        <p:nvPicPr>
          <p:cNvPr id="5" name="图片 4"/>
          <p:cNvPicPr>
            <a:picLocks noChangeAspect="1"/>
          </p:cNvPicPr>
          <p:nvPr/>
        </p:nvPicPr>
        <p:blipFill>
          <a:blip r:embed="rId2"/>
          <a:stretch>
            <a:fillRect/>
          </a:stretch>
        </p:blipFill>
        <p:spPr>
          <a:xfrm>
            <a:off x="1166495" y="2347595"/>
            <a:ext cx="9858375" cy="2162175"/>
          </a:xfrm>
          <a:prstGeom prst="rect">
            <a:avLst/>
          </a:prstGeom>
        </p:spPr>
      </p:pic>
      <p:sp>
        <p:nvSpPr>
          <p:cNvPr id="7" name="文本框 31"/>
          <p:cNvSpPr txBox="1"/>
          <p:nvPr/>
        </p:nvSpPr>
        <p:spPr>
          <a:xfrm>
            <a:off x="3613785" y="4243070"/>
            <a:ext cx="2366010"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German Imported Hinges</a:t>
            </a:r>
            <a:endParaRPr lang="en-US" sz="1600" b="1" dirty="0">
              <a:solidFill>
                <a:srgbClr val="FF0000"/>
              </a:solidFill>
              <a:latin typeface="微软雅黑" panose="020B0503020204020204" pitchFamily="2" charset="-122"/>
              <a:ea typeface="微软雅黑" panose="020B0503020204020204" pitchFamily="2" charset="-122"/>
              <a:sym typeface="+mn-ea"/>
            </a:endParaRPr>
          </a:p>
        </p:txBody>
      </p:sp>
      <p:sp>
        <p:nvSpPr>
          <p:cNvPr id="8" name="文本框 31"/>
          <p:cNvSpPr txBox="1"/>
          <p:nvPr/>
        </p:nvSpPr>
        <p:spPr>
          <a:xfrm>
            <a:off x="995597" y="4243263"/>
            <a:ext cx="2618105"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Assembled with Double-headed Pins</a:t>
            </a:r>
            <a:endParaRPr lang="en-US" sz="1600" b="1" dirty="0">
              <a:solidFill>
                <a:srgbClr val="FF0000"/>
              </a:solidFill>
              <a:latin typeface="微软雅黑" panose="020B0503020204020204" pitchFamily="2" charset="-122"/>
              <a:ea typeface="微软雅黑" panose="020B0503020204020204" pitchFamily="2" charset="-122"/>
              <a:sym typeface="+mn-ea"/>
            </a:endParaRPr>
          </a:p>
        </p:txBody>
      </p:sp>
      <p:sp>
        <p:nvSpPr>
          <p:cNvPr id="9" name="文本框 31"/>
          <p:cNvSpPr txBox="1"/>
          <p:nvPr/>
        </p:nvSpPr>
        <p:spPr>
          <a:xfrm>
            <a:off x="8214360" y="4333875"/>
            <a:ext cx="3208655" cy="82994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Bottom Panel Covered in Aluminum Sheeting for Sink Cabinet</a:t>
            </a:r>
            <a:endParaRPr lang="en-US" sz="1600" b="1" dirty="0">
              <a:solidFill>
                <a:srgbClr val="FF0000"/>
              </a:solidFill>
              <a:latin typeface="微软雅黑" panose="020B0503020204020204" pitchFamily="2" charset="-122"/>
              <a:ea typeface="微软雅黑" panose="020B0503020204020204" pitchFamily="2" charset="-122"/>
              <a:sym typeface="+mn-ea"/>
            </a:endParaRPr>
          </a:p>
        </p:txBody>
      </p:sp>
      <p:sp>
        <p:nvSpPr>
          <p:cNvPr id="2" name="文本框 31"/>
          <p:cNvSpPr txBox="1"/>
          <p:nvPr/>
        </p:nvSpPr>
        <p:spPr>
          <a:xfrm>
            <a:off x="5848350" y="4333875"/>
            <a:ext cx="2366010"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a:solidFill>
                  <a:srgbClr val="FF0000"/>
                </a:solidFill>
                <a:latin typeface="微软雅黑" panose="020B0503020204020204" pitchFamily="2" charset="-122"/>
                <a:ea typeface="微软雅黑" panose="020B0503020204020204" pitchFamily="2" charset="-122"/>
                <a:sym typeface="+mn-ea"/>
              </a:rPr>
              <a:t>Rubber Gasket for Hinge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http://www.yudezign.com/about</a:t>
            </a:r>
          </a:p>
        </p:txBody>
      </p:sp>
      <p:pic>
        <p:nvPicPr>
          <p:cNvPr id="4" name="图片 3"/>
          <p:cNvPicPr>
            <a:picLocks noChangeAspect="1"/>
          </p:cNvPicPr>
          <p:nvPr/>
        </p:nvPicPr>
        <p:blipFill>
          <a:blip r:embed="rId2"/>
          <a:stretch>
            <a:fillRect/>
          </a:stretch>
        </p:blipFill>
        <p:spPr>
          <a:xfrm>
            <a:off x="2472055" y="1134745"/>
            <a:ext cx="6102350" cy="3709670"/>
          </a:xfrm>
          <a:prstGeom prst="rect">
            <a:avLst/>
          </a:prstGeom>
        </p:spPr>
      </p:pic>
      <p:sp>
        <p:nvSpPr>
          <p:cNvPr id="6" name="文本框 31"/>
          <p:cNvSpPr txBox="1"/>
          <p:nvPr/>
        </p:nvSpPr>
        <p:spPr>
          <a:xfrm>
            <a:off x="208280" y="5040630"/>
            <a:ext cx="11767820" cy="1169551"/>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sz="1400" dirty="0">
                <a:solidFill>
                  <a:srgbClr val="FF0000"/>
                </a:solidFill>
                <a:latin typeface="微软雅黑" panose="020B0503020204020204" pitchFamily="2" charset="-122"/>
                <a:ea typeface="微软雅黑" panose="020B0503020204020204" pitchFamily="2" charset="-122"/>
              </a:rPr>
              <a:t>In 2007, </a:t>
            </a:r>
            <a:r>
              <a:rPr lang="en-US" sz="1400" dirty="0">
                <a:solidFill>
                  <a:srgbClr val="FF0000"/>
                </a:solidFill>
                <a:latin typeface="微软雅黑" panose="020B0503020204020204" pitchFamily="2" charset="-122"/>
                <a:ea typeface="微软雅黑" panose="020B0503020204020204" pitchFamily="2" charset="-122"/>
              </a:rPr>
              <a:t>Yukon Group </a:t>
            </a:r>
            <a:r>
              <a:rPr sz="1400" dirty="0">
                <a:solidFill>
                  <a:srgbClr val="FF0000"/>
                </a:solidFill>
                <a:latin typeface="微软雅黑" panose="020B0503020204020204" pitchFamily="2" charset="-122"/>
                <a:ea typeface="微软雅黑" panose="020B0503020204020204" pitchFamily="2" charset="-122"/>
              </a:rPr>
              <a:t>was founded with the ideals and values of providing impeccable customer service while supplying beautiful, high-end products for </a:t>
            </a:r>
            <a:r>
              <a:rPr lang="en-US" sz="1400" dirty="0" smtClean="0">
                <a:solidFill>
                  <a:srgbClr val="FF0000"/>
                </a:solidFill>
                <a:latin typeface="微软雅黑" panose="020B0503020204020204" pitchFamily="2" charset="-122"/>
                <a:ea typeface="微软雅黑" panose="020B0503020204020204" pitchFamily="2" charset="-122"/>
              </a:rPr>
              <a:t>residential as well as commercial projects</a:t>
            </a:r>
            <a:r>
              <a:rPr sz="1400" dirty="0" smtClean="0">
                <a:solidFill>
                  <a:srgbClr val="FF0000"/>
                </a:solidFill>
                <a:latin typeface="微软雅黑" panose="020B0503020204020204" pitchFamily="2" charset="-122"/>
                <a:ea typeface="微软雅黑" panose="020B0503020204020204" pitchFamily="2" charset="-122"/>
              </a:rPr>
              <a:t>.  </a:t>
            </a:r>
            <a:r>
              <a:rPr lang="en-US" sz="1400" dirty="0" smtClean="0">
                <a:solidFill>
                  <a:srgbClr val="FF0000"/>
                </a:solidFill>
                <a:latin typeface="微软雅黑" panose="020B0503020204020204" pitchFamily="2" charset="-122"/>
                <a:ea typeface="微软雅黑" panose="020B0503020204020204" pitchFamily="2" charset="-122"/>
              </a:rPr>
              <a:t>We are proud to announce the establishment of a sister-company: </a:t>
            </a:r>
            <a:r>
              <a:rPr sz="1400" dirty="0" err="1" smtClean="0">
                <a:solidFill>
                  <a:srgbClr val="FF0000"/>
                </a:solidFill>
                <a:latin typeface="微软雅黑" panose="020B0503020204020204" pitchFamily="2" charset="-122"/>
                <a:ea typeface="微软雅黑" panose="020B0503020204020204" pitchFamily="2" charset="-122"/>
              </a:rPr>
              <a:t>Yudezign</a:t>
            </a:r>
            <a:r>
              <a:rPr sz="1400" dirty="0" smtClean="0">
                <a:solidFill>
                  <a:srgbClr val="FF0000"/>
                </a:solidFill>
                <a:latin typeface="微软雅黑" panose="020B0503020204020204" pitchFamily="2" charset="-122"/>
                <a:ea typeface="微软雅黑" panose="020B0503020204020204" pitchFamily="2" charset="-122"/>
              </a:rPr>
              <a:t>.  </a:t>
            </a:r>
            <a:r>
              <a:rPr sz="1400" dirty="0">
                <a:solidFill>
                  <a:srgbClr val="FF0000"/>
                </a:solidFill>
                <a:latin typeface="微软雅黑" panose="020B0503020204020204" pitchFamily="2" charset="-122"/>
                <a:ea typeface="微软雅黑" panose="020B0503020204020204" pitchFamily="2" charset="-122"/>
              </a:rPr>
              <a:t>Identical to</a:t>
            </a:r>
            <a:r>
              <a:rPr lang="en-US" sz="1400" dirty="0" smtClean="0">
                <a:solidFill>
                  <a:srgbClr val="FF0000"/>
                </a:solidFill>
                <a:latin typeface="微软雅黑" panose="020B0503020204020204" pitchFamily="2" charset="-122"/>
                <a:ea typeface="微软雅黑" panose="020B0503020204020204" pitchFamily="2" charset="-122"/>
              </a:rPr>
              <a:t> Yukon regarding vision and values</a:t>
            </a:r>
            <a:r>
              <a:rPr sz="1400" dirty="0" smtClean="0">
                <a:solidFill>
                  <a:srgbClr val="FF0000"/>
                </a:solidFill>
                <a:latin typeface="微软雅黑" panose="020B0503020204020204" pitchFamily="2" charset="-122"/>
                <a:ea typeface="微软雅黑" panose="020B0503020204020204" pitchFamily="2" charset="-122"/>
              </a:rPr>
              <a:t>, </a:t>
            </a:r>
            <a:r>
              <a:rPr sz="1400" dirty="0" err="1">
                <a:solidFill>
                  <a:srgbClr val="FF0000"/>
                </a:solidFill>
                <a:latin typeface="微软雅黑" panose="020B0503020204020204" pitchFamily="2" charset="-122"/>
                <a:ea typeface="微软雅黑" panose="020B0503020204020204" pitchFamily="2" charset="-122"/>
              </a:rPr>
              <a:t>Yudezign</a:t>
            </a:r>
            <a:r>
              <a:rPr sz="1400" dirty="0">
                <a:solidFill>
                  <a:srgbClr val="FF0000"/>
                </a:solidFill>
                <a:latin typeface="微软雅黑" panose="020B0503020204020204" pitchFamily="2" charset="-122"/>
                <a:ea typeface="微软雅黑" panose="020B0503020204020204" pitchFamily="2" charset="-122"/>
              </a:rPr>
              <a:t> </a:t>
            </a:r>
            <a:r>
              <a:rPr lang="en-US" sz="1400" dirty="0" smtClean="0">
                <a:solidFill>
                  <a:srgbClr val="FF0000"/>
                </a:solidFill>
                <a:latin typeface="微软雅黑" panose="020B0503020204020204" pitchFamily="2" charset="-122"/>
                <a:ea typeface="微软雅黑" panose="020B0503020204020204" pitchFamily="2" charset="-122"/>
              </a:rPr>
              <a:t>additionally offers</a:t>
            </a:r>
            <a:r>
              <a:rPr sz="1400" dirty="0" smtClean="0">
                <a:solidFill>
                  <a:srgbClr val="FF0000"/>
                </a:solidFill>
                <a:latin typeface="微软雅黑" panose="020B0503020204020204" pitchFamily="2" charset="-122"/>
                <a:ea typeface="微软雅黑" panose="020B0503020204020204" pitchFamily="2" charset="-122"/>
              </a:rPr>
              <a:t> </a:t>
            </a:r>
            <a:r>
              <a:rPr sz="1400" dirty="0">
                <a:solidFill>
                  <a:srgbClr val="FF0000"/>
                </a:solidFill>
                <a:latin typeface="微软雅黑" panose="020B0503020204020204" pitchFamily="2" charset="-122"/>
                <a:ea typeface="微软雅黑" panose="020B0503020204020204" pitchFamily="2" charset="-122"/>
              </a:rPr>
              <a:t>vast and versatile </a:t>
            </a:r>
            <a:r>
              <a:rPr lang="en-US" sz="1400" dirty="0" smtClean="0">
                <a:solidFill>
                  <a:srgbClr val="FF0000"/>
                </a:solidFill>
                <a:latin typeface="微软雅黑" panose="020B0503020204020204" pitchFamily="2" charset="-122"/>
                <a:ea typeface="微软雅黑" panose="020B0503020204020204" pitchFamily="2" charset="-122"/>
              </a:rPr>
              <a:t>custom cabinetry design</a:t>
            </a:r>
            <a:r>
              <a:rPr sz="1400" dirty="0" smtClean="0">
                <a:solidFill>
                  <a:srgbClr val="FF0000"/>
                </a:solidFill>
                <a:latin typeface="微软雅黑" panose="020B0503020204020204" pitchFamily="2" charset="-122"/>
                <a:ea typeface="微软雅黑" panose="020B0503020204020204" pitchFamily="2" charset="-122"/>
              </a:rPr>
              <a:t> </a:t>
            </a:r>
            <a:r>
              <a:rPr sz="1400" dirty="0">
                <a:solidFill>
                  <a:srgbClr val="FF0000"/>
                </a:solidFill>
                <a:latin typeface="微软雅黑" panose="020B0503020204020204" pitchFamily="2" charset="-122"/>
                <a:ea typeface="微软雅黑" panose="020B0503020204020204" pitchFamily="2" charset="-122"/>
              </a:rPr>
              <a:t>options. </a:t>
            </a:r>
            <a:r>
              <a:rPr lang="en-US" sz="1400" dirty="0" smtClean="0">
                <a:solidFill>
                  <a:srgbClr val="FF0000"/>
                </a:solidFill>
                <a:latin typeface="微软雅黑" panose="020B0503020204020204" pitchFamily="2" charset="-122"/>
                <a:ea typeface="微软雅黑" panose="020B0503020204020204" pitchFamily="2" charset="-122"/>
              </a:rPr>
              <a:t>Our US-based manufacturing site is equipped with</a:t>
            </a:r>
            <a:r>
              <a:rPr sz="1400" dirty="0" smtClean="0">
                <a:solidFill>
                  <a:srgbClr val="FF0000"/>
                </a:solidFill>
                <a:latin typeface="微软雅黑" panose="020B0503020204020204" pitchFamily="2" charset="-122"/>
                <a:ea typeface="微软雅黑" panose="020B0503020204020204" pitchFamily="2" charset="-122"/>
              </a:rPr>
              <a:t> </a:t>
            </a:r>
            <a:r>
              <a:rPr sz="1400" dirty="0">
                <a:solidFill>
                  <a:srgbClr val="FF0000"/>
                </a:solidFill>
                <a:latin typeface="微软雅黑" panose="020B0503020204020204" pitchFamily="2" charset="-122"/>
                <a:ea typeface="微软雅黑" panose="020B0503020204020204" pitchFamily="2" charset="-122"/>
              </a:rPr>
              <a:t>the most advanced manufacturing </a:t>
            </a:r>
            <a:r>
              <a:rPr sz="1400" dirty="0" smtClean="0">
                <a:solidFill>
                  <a:srgbClr val="FF0000"/>
                </a:solidFill>
                <a:latin typeface="微软雅黑" panose="020B0503020204020204" pitchFamily="2" charset="-122"/>
                <a:ea typeface="微软雅黑" panose="020B0503020204020204" pitchFamily="2" charset="-122"/>
              </a:rPr>
              <a:t>equipment</a:t>
            </a:r>
            <a:r>
              <a:rPr lang="en-US" sz="1400" dirty="0" smtClean="0">
                <a:solidFill>
                  <a:srgbClr val="FF0000"/>
                </a:solidFill>
                <a:latin typeface="微软雅黑" panose="020B0503020204020204" pitchFamily="2" charset="-122"/>
                <a:ea typeface="微软雅黑" panose="020B0503020204020204" pitchFamily="2" charset="-122"/>
              </a:rPr>
              <a:t> and</a:t>
            </a:r>
            <a:r>
              <a:rPr sz="1400" dirty="0" smtClean="0">
                <a:solidFill>
                  <a:srgbClr val="FF0000"/>
                </a:solidFill>
                <a:latin typeface="微软雅黑" panose="020B0503020204020204" pitchFamily="2" charset="-122"/>
                <a:ea typeface="微软雅黑" panose="020B0503020204020204" pitchFamily="2" charset="-122"/>
              </a:rPr>
              <a:t> </a:t>
            </a:r>
            <a:r>
              <a:rPr sz="1400" dirty="0">
                <a:solidFill>
                  <a:srgbClr val="FF0000"/>
                </a:solidFill>
                <a:latin typeface="微软雅黑" panose="020B0503020204020204" pitchFamily="2" charset="-122"/>
                <a:ea typeface="微软雅黑" panose="020B0503020204020204" pitchFamily="2" charset="-122"/>
              </a:rPr>
              <a:t>talented </a:t>
            </a:r>
            <a:r>
              <a:rPr sz="1400" dirty="0" smtClean="0">
                <a:solidFill>
                  <a:srgbClr val="FF0000"/>
                </a:solidFill>
                <a:latin typeface="微软雅黑" panose="020B0503020204020204" pitchFamily="2" charset="-122"/>
                <a:ea typeface="微软雅黑" panose="020B0503020204020204" pitchFamily="2" charset="-122"/>
              </a:rPr>
              <a:t>professio</a:t>
            </a:r>
            <a:r>
              <a:rPr lang="en-US" sz="1400" dirty="0" smtClean="0">
                <a:solidFill>
                  <a:srgbClr val="FF0000"/>
                </a:solidFill>
                <a:latin typeface="微软雅黑" panose="020B0503020204020204" pitchFamily="2" charset="-122"/>
                <a:ea typeface="微软雅黑" panose="020B0503020204020204" pitchFamily="2" charset="-122"/>
              </a:rPr>
              <a:t>nals utilizing integrated design-to-completion software</a:t>
            </a:r>
            <a:r>
              <a:rPr sz="1400" dirty="0">
                <a:solidFill>
                  <a:srgbClr val="FF0000"/>
                </a:solidFill>
                <a:latin typeface="微软雅黑" panose="020B0503020204020204" pitchFamily="2" charset="-122"/>
                <a:ea typeface="微软雅黑" panose="020B0503020204020204" pitchFamily="2" charset="-122"/>
              </a:rPr>
              <a:t>, ensuring</a:t>
            </a:r>
            <a:r>
              <a:rPr lang="en-US" sz="1400" dirty="0" smtClean="0">
                <a:solidFill>
                  <a:srgbClr val="FF0000"/>
                </a:solidFill>
                <a:latin typeface="微软雅黑" panose="020B0503020204020204" pitchFamily="2" charset="-122"/>
                <a:ea typeface="微软雅黑" panose="020B0503020204020204" pitchFamily="2" charset="-122"/>
              </a:rPr>
              <a:t> delivery of consistently high quality products</a:t>
            </a:r>
            <a:r>
              <a:rPr sz="1400" dirty="0" smtClean="0">
                <a:solidFill>
                  <a:srgbClr val="FF0000"/>
                </a:solidFill>
                <a:latin typeface="微软雅黑" panose="020B0503020204020204" pitchFamily="2" charset="-122"/>
                <a:ea typeface="微软雅黑" panose="020B0503020204020204" pitchFamily="2" charset="-12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http://www.yudezign.com/about</a:t>
            </a:r>
          </a:p>
        </p:txBody>
      </p:sp>
      <p:pic>
        <p:nvPicPr>
          <p:cNvPr id="3" name="图片 2"/>
          <p:cNvPicPr>
            <a:picLocks noChangeAspect="1"/>
          </p:cNvPicPr>
          <p:nvPr/>
        </p:nvPicPr>
        <p:blipFill>
          <a:blip r:embed="rId2"/>
          <a:stretch>
            <a:fillRect/>
          </a:stretch>
        </p:blipFill>
        <p:spPr>
          <a:xfrm>
            <a:off x="2985135" y="1487170"/>
            <a:ext cx="6221730" cy="3883025"/>
          </a:xfrm>
          <a:prstGeom prst="rect">
            <a:avLst/>
          </a:prstGeom>
        </p:spPr>
      </p:pic>
      <p:sp>
        <p:nvSpPr>
          <p:cNvPr id="10" name="文本框 31"/>
          <p:cNvSpPr txBox="1"/>
          <p:nvPr/>
        </p:nvSpPr>
        <p:spPr>
          <a:xfrm>
            <a:off x="4182110" y="5805805"/>
            <a:ext cx="3834765"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FAST 48 HOUR INITIAL 3D DESIGN TURN-AROUND</a:t>
            </a:r>
            <a:endParaRPr lang="en-US" sz="1600" b="1" dirty="0">
              <a:solidFill>
                <a:srgbClr val="FF0000"/>
              </a:solidFill>
              <a:latin typeface="微软雅黑" panose="020B0503020204020204" pitchFamily="2" charset="-122"/>
              <a:ea typeface="微软雅黑" panose="020B0503020204020204" pitchFamily="2" charset="-122"/>
              <a:sym typeface="+mn-ea"/>
            </a:endParaRPr>
          </a:p>
        </p:txBody>
      </p:sp>
      <p:cxnSp>
        <p:nvCxnSpPr>
          <p:cNvPr id="2" name="Straight Arrow Connector 7"/>
          <p:cNvCxnSpPr/>
          <p:nvPr/>
        </p:nvCxnSpPr>
        <p:spPr>
          <a:xfrm>
            <a:off x="5228590" y="5277485"/>
            <a:ext cx="297815" cy="4743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p:cNvCxnSpPr/>
          <p:nvPr/>
        </p:nvCxnSpPr>
        <p:spPr>
          <a:xfrm>
            <a:off x="8493125" y="5210175"/>
            <a:ext cx="1327785" cy="3111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31"/>
          <p:cNvSpPr txBox="1"/>
          <p:nvPr/>
        </p:nvSpPr>
        <p:spPr>
          <a:xfrm>
            <a:off x="8016875" y="5521325"/>
            <a:ext cx="414083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 RELIABLE AND DURABLE</a:t>
            </a:r>
            <a:endParaRPr lang="zh-CN" altLang="en-US" sz="1600"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pic>
        <p:nvPicPr>
          <p:cNvPr id="4" name="图片 3"/>
          <p:cNvPicPr>
            <a:picLocks noChangeAspect="1"/>
          </p:cNvPicPr>
          <p:nvPr/>
        </p:nvPicPr>
        <p:blipFill>
          <a:blip r:embed="rId2"/>
          <a:stretch>
            <a:fillRect/>
          </a:stretch>
        </p:blipFill>
        <p:spPr>
          <a:xfrm>
            <a:off x="2495550" y="2171700"/>
            <a:ext cx="7200900" cy="2514600"/>
          </a:xfrm>
          <a:prstGeom prst="rect">
            <a:avLst/>
          </a:prstGeom>
        </p:spPr>
      </p:pic>
      <p:sp>
        <p:nvSpPr>
          <p:cNvPr id="10" name="文本框 31"/>
          <p:cNvSpPr txBox="1"/>
          <p:nvPr/>
        </p:nvSpPr>
        <p:spPr>
          <a:xfrm>
            <a:off x="3428365" y="5751830"/>
            <a:ext cx="439039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b="1" dirty="0">
                <a:solidFill>
                  <a:srgbClr val="FF0000"/>
                </a:solidFill>
                <a:latin typeface="微软雅黑" panose="020B0503020204020204" pitchFamily="2" charset="-122"/>
                <a:ea typeface="微软雅黑" panose="020B0503020204020204" pitchFamily="2" charset="-122"/>
                <a:sym typeface="+mn-ea"/>
              </a:rPr>
              <a:t>BUILD YOUR BUSINESS WITH YUDEZIGN</a:t>
            </a:r>
          </a:p>
        </p:txBody>
      </p:sp>
      <p:cxnSp>
        <p:nvCxnSpPr>
          <p:cNvPr id="2" name="Straight Arrow Connector 7"/>
          <p:cNvCxnSpPr/>
          <p:nvPr/>
        </p:nvCxnSpPr>
        <p:spPr>
          <a:xfrm flipH="1">
            <a:off x="5526405" y="3475990"/>
            <a:ext cx="379095" cy="22758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pic>
        <p:nvPicPr>
          <p:cNvPr id="4" name="图片 3"/>
          <p:cNvPicPr>
            <a:picLocks noChangeAspect="1"/>
          </p:cNvPicPr>
          <p:nvPr/>
        </p:nvPicPr>
        <p:blipFill>
          <a:blip r:embed="rId2"/>
          <a:stretch>
            <a:fillRect/>
          </a:stretch>
        </p:blipFill>
        <p:spPr>
          <a:xfrm>
            <a:off x="1152525" y="938530"/>
            <a:ext cx="9886950" cy="3629025"/>
          </a:xfrm>
          <a:prstGeom prst="rect">
            <a:avLst/>
          </a:prstGeom>
        </p:spPr>
      </p:pic>
      <p:cxnSp>
        <p:nvCxnSpPr>
          <p:cNvPr id="3" name="直接连接符 2"/>
          <p:cNvCxnSpPr/>
          <p:nvPr/>
        </p:nvCxnSpPr>
        <p:spPr>
          <a:xfrm>
            <a:off x="824230" y="2680970"/>
            <a:ext cx="3343275" cy="146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31"/>
          <p:cNvSpPr txBox="1"/>
          <p:nvPr/>
        </p:nvSpPr>
        <p:spPr>
          <a:xfrm>
            <a:off x="4167505" y="2519680"/>
            <a:ext cx="67754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b="1" dirty="0">
                <a:solidFill>
                  <a:srgbClr val="FF0000"/>
                </a:solidFill>
                <a:latin typeface="微软雅黑" panose="020B0503020204020204" pitchFamily="2" charset="-122"/>
                <a:ea typeface="微软雅黑" panose="020B0503020204020204" pitchFamily="2" charset="-122"/>
                <a:sym typeface="+mn-ea"/>
              </a:rPr>
              <a:t>删除</a:t>
            </a:r>
          </a:p>
        </p:txBody>
      </p:sp>
      <p:sp>
        <p:nvSpPr>
          <p:cNvPr id="5" name="矩形 4"/>
          <p:cNvSpPr/>
          <p:nvPr/>
        </p:nvSpPr>
        <p:spPr>
          <a:xfrm>
            <a:off x="3324726" y="1082773"/>
            <a:ext cx="6096000" cy="646331"/>
          </a:xfrm>
          <a:prstGeom prst="rect">
            <a:avLst/>
          </a:prstGeom>
        </p:spPr>
        <p:txBody>
          <a:bodyPr>
            <a:spAutoFit/>
          </a:bodyPr>
          <a:lstStyle/>
          <a:p>
            <a:pPr lvl="0" eaLnBrk="1" hangingPunct="1"/>
            <a:r>
              <a:rPr lang="zh-CN" altLang="en-US" dirty="0">
                <a:solidFill>
                  <a:srgbClr val="FF0000"/>
                </a:solidFill>
                <a:latin typeface="华文楷体" panose="02010600040101010101" charset="-122"/>
                <a:ea typeface="华文楷体" panose="02010600040101010101" charset="-122"/>
                <a:cs typeface="华文楷体" panose="02010600040101010101" charset="-122"/>
              </a:rPr>
              <a:t>BRAND    </a:t>
            </a:r>
            <a:r>
              <a:rPr lang="en-US" altLang="zh-CN" dirty="0">
                <a:solidFill>
                  <a:srgbClr val="FF0000"/>
                </a:solidFill>
                <a:latin typeface="华文楷体" panose="02010600040101010101" charset="-122"/>
                <a:ea typeface="华文楷体" panose="02010600040101010101" charset="-122"/>
                <a:cs typeface="华文楷体" panose="02010600040101010101" charset="-122"/>
              </a:rPr>
              <a:t>				</a:t>
            </a:r>
            <a:endParaRPr lang="zh-CN" altLang="en-US" dirty="0">
              <a:solidFill>
                <a:srgbClr val="FF0000"/>
              </a:solidFill>
              <a:latin typeface="华文楷体" panose="02010600040101010101" charset="-122"/>
              <a:ea typeface="华文楷体" panose="02010600040101010101" charset="-122"/>
              <a:cs typeface="华文楷体" panose="02010600040101010101" charset="-122"/>
            </a:endParaRPr>
          </a:p>
          <a:p>
            <a:pPr eaLnBrk="1" hangingPunct="1"/>
            <a:r>
              <a:rPr lang="zh-CN" altLang="en-US" dirty="0">
                <a:solidFill>
                  <a:srgbClr val="FF0000"/>
                </a:solidFill>
                <a:latin typeface="华文楷体" panose="02010600040101010101" charset="-122"/>
                <a:ea typeface="华文楷体" panose="02010600040101010101" charset="-122"/>
                <a:cs typeface="华文楷体" panose="02010600040101010101" charset="-122"/>
              </a:rPr>
              <a:t>INTRODUCTION</a:t>
            </a:r>
          </a:p>
        </p:txBody>
      </p:sp>
      <p:sp>
        <p:nvSpPr>
          <p:cNvPr id="2" name="文本框 31"/>
          <p:cNvSpPr txBox="1"/>
          <p:nvPr/>
        </p:nvSpPr>
        <p:spPr>
          <a:xfrm>
            <a:off x="1152525" y="4599305"/>
            <a:ext cx="6120999" cy="132343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indent="0" eaLnBrk="1" hangingPunct="1">
              <a:lnSpc>
                <a:spcPct val="100000"/>
              </a:lnSpc>
              <a:spcBef>
                <a:spcPct val="0"/>
              </a:spcBef>
              <a:buNone/>
            </a:pPr>
            <a:r>
              <a:rPr lang="zh-CN" altLang="en-US" sz="1600" dirty="0" smtClean="0">
                <a:solidFill>
                  <a:srgbClr val="FF0000"/>
                </a:solidFill>
                <a:latin typeface="+mn-lt"/>
                <a:ea typeface="华文楷体" panose="02010600040101010101" charset="-122"/>
                <a:cs typeface="华文楷体" panose="02010600040101010101" charset="-122"/>
              </a:rPr>
              <a:t>Yudezign </a:t>
            </a:r>
            <a:r>
              <a:rPr lang="en-US" altLang="zh-CN" sz="1600" dirty="0" smtClean="0">
                <a:solidFill>
                  <a:srgbClr val="FF0000"/>
                </a:solidFill>
                <a:latin typeface="+mn-lt"/>
                <a:ea typeface="华文楷体" panose="02010600040101010101" charset="-122"/>
                <a:cs typeface="华文楷体" panose="02010600040101010101" charset="-122"/>
              </a:rPr>
              <a:t>is a sister-company of Yukon Group</a:t>
            </a:r>
            <a:r>
              <a:rPr lang="zh-CN" altLang="en-US" sz="1600" dirty="0" smtClean="0">
                <a:solidFill>
                  <a:srgbClr val="FF0000"/>
                </a:solidFill>
                <a:latin typeface="+mn-lt"/>
                <a:ea typeface="华文楷体" panose="02010600040101010101" charset="-122"/>
                <a:cs typeface="华文楷体" panose="02010600040101010101" charset="-122"/>
              </a:rPr>
              <a:t> </a:t>
            </a:r>
            <a:r>
              <a:rPr lang="zh-CN" altLang="en-US" sz="1600" dirty="0">
                <a:solidFill>
                  <a:srgbClr val="FF0000"/>
                </a:solidFill>
                <a:latin typeface="+mn-lt"/>
                <a:ea typeface="华文楷体" panose="02010600040101010101" charset="-122"/>
                <a:cs typeface="华文楷体" panose="02010600040101010101" charset="-122"/>
              </a:rPr>
              <a:t>, which was founded in 2007, specializing in </a:t>
            </a:r>
            <a:r>
              <a:rPr lang="en-US" altLang="zh-CN" sz="1600" dirty="0">
                <a:solidFill>
                  <a:srgbClr val="FF0000"/>
                </a:solidFill>
                <a:latin typeface="+mn-lt"/>
                <a:ea typeface="华文楷体" panose="02010600040101010101" charset="-122"/>
                <a:cs typeface="华文楷体" panose="02010600040101010101" charset="-122"/>
              </a:rPr>
              <a:t>customization,</a:t>
            </a:r>
            <a:r>
              <a:rPr lang="zh-CN" altLang="en-US" sz="1600" dirty="0">
                <a:solidFill>
                  <a:srgbClr val="FF0000"/>
                </a:solidFill>
                <a:latin typeface="+mn-lt"/>
                <a:ea typeface="华文楷体" panose="02010600040101010101" charset="-122"/>
                <a:cs typeface="华文楷体" panose="02010600040101010101" charset="-122"/>
              </a:rPr>
              <a:t> and is a professional service provider of customized </a:t>
            </a:r>
            <a:r>
              <a:rPr lang="en-US" altLang="zh-CN" sz="1600" dirty="0">
                <a:solidFill>
                  <a:srgbClr val="FF0000"/>
                </a:solidFill>
                <a:latin typeface="+mn-lt"/>
                <a:ea typeface="华文楷体" panose="02010600040101010101" charset="-122"/>
                <a:cs typeface="华文楷体" panose="02010600040101010101" charset="-122"/>
              </a:rPr>
              <a:t>cabinetry</a:t>
            </a:r>
            <a:r>
              <a:rPr lang="zh-CN" altLang="en-US" sz="1600" dirty="0">
                <a:solidFill>
                  <a:srgbClr val="FF0000"/>
                </a:solidFill>
                <a:latin typeface="+mn-lt"/>
                <a:ea typeface="华文楷体" panose="02010600040101010101" charset="-122"/>
                <a:cs typeface="华文楷体" panose="02010600040101010101" charset="-122"/>
              </a:rPr>
              <a:t> . We </a:t>
            </a:r>
            <a:r>
              <a:rPr lang="en-US" altLang="zh-CN" sz="1600" dirty="0" smtClean="0">
                <a:solidFill>
                  <a:srgbClr val="FF0000"/>
                </a:solidFill>
                <a:latin typeface="+mn-lt"/>
                <a:ea typeface="华文楷体" panose="02010600040101010101" charset="-122"/>
                <a:cs typeface="华文楷体" panose="02010600040101010101" charset="-122"/>
              </a:rPr>
              <a:t>utilize leading edge, intelligent technology in the design and manufacture of custom cabinetry offering start-to-finish</a:t>
            </a:r>
            <a:r>
              <a:rPr lang="zh-CN" altLang="en-US" sz="1600" dirty="0" smtClean="0">
                <a:solidFill>
                  <a:srgbClr val="FF0000"/>
                </a:solidFill>
                <a:latin typeface="+mn-lt"/>
                <a:ea typeface="华文楷体" panose="02010600040101010101" charset="-122"/>
                <a:cs typeface="华文楷体" panose="02010600040101010101" charset="-122"/>
              </a:rPr>
              <a:t> </a:t>
            </a:r>
            <a:r>
              <a:rPr lang="zh-CN" altLang="en-US" sz="1600" dirty="0">
                <a:solidFill>
                  <a:srgbClr val="FF0000"/>
                </a:solidFill>
                <a:latin typeface="+mn-lt"/>
                <a:ea typeface="华文楷体" panose="02010600040101010101" charset="-122"/>
                <a:cs typeface="华文楷体" panose="02010600040101010101" charset="-122"/>
              </a:rPr>
              <a:t>service.</a:t>
            </a:r>
          </a:p>
        </p:txBody>
      </p:sp>
      <p:cxnSp>
        <p:nvCxnSpPr>
          <p:cNvPr id="7" name="直接箭头连接符 6"/>
          <p:cNvCxnSpPr/>
          <p:nvPr/>
        </p:nvCxnSpPr>
        <p:spPr>
          <a:xfrm>
            <a:off x="3621505" y="3986481"/>
            <a:ext cx="216569" cy="6128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lang="en-US" sz="1400" dirty="0">
                <a:latin typeface="微软雅黑" panose="020B0503020204020204" pitchFamily="2" charset="-122"/>
                <a:ea typeface="微软雅黑" panose="020B0503020204020204" pitchFamily="2" charset="-122"/>
                <a:sym typeface="+mn-ea"/>
              </a:rPr>
              <a:t>http://www.yudezign.com/join</a:t>
            </a:r>
          </a:p>
        </p:txBody>
      </p:sp>
      <p:pic>
        <p:nvPicPr>
          <p:cNvPr id="4" name="图片 3"/>
          <p:cNvPicPr>
            <a:picLocks noChangeAspect="1"/>
          </p:cNvPicPr>
          <p:nvPr/>
        </p:nvPicPr>
        <p:blipFill>
          <a:blip r:embed="rId2"/>
          <a:stretch>
            <a:fillRect/>
          </a:stretch>
        </p:blipFill>
        <p:spPr>
          <a:xfrm>
            <a:off x="1156970" y="1819275"/>
            <a:ext cx="9877425" cy="3219450"/>
          </a:xfrm>
          <a:prstGeom prst="rect">
            <a:avLst/>
          </a:prstGeom>
        </p:spPr>
      </p:pic>
      <p:sp>
        <p:nvSpPr>
          <p:cNvPr id="5" name="文本框 31"/>
          <p:cNvSpPr txBox="1"/>
          <p:nvPr/>
        </p:nvSpPr>
        <p:spPr>
          <a:xfrm>
            <a:off x="5055870" y="2346960"/>
            <a:ext cx="210566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b="1" u="sng" dirty="0">
                <a:solidFill>
                  <a:srgbClr val="FF0000"/>
                </a:solidFill>
                <a:latin typeface="华文楷体" panose="02010600040101010101" charset="-122"/>
                <a:ea typeface="华文楷体" panose="02010600040101010101" charset="-122"/>
                <a:cs typeface="华文楷体" panose="02010600040101010101" charset="-122"/>
              </a:rPr>
              <a:t>提升如下四图高清度</a:t>
            </a:r>
          </a:p>
        </p:txBody>
      </p:sp>
      <p:cxnSp>
        <p:nvCxnSpPr>
          <p:cNvPr id="3" name="Straight Arrow Connector 7"/>
          <p:cNvCxnSpPr>
            <a:stCxn id="4" idx="0"/>
          </p:cNvCxnSpPr>
          <p:nvPr/>
        </p:nvCxnSpPr>
        <p:spPr>
          <a:xfrm flipV="1">
            <a:off x="6096000" y="1118870"/>
            <a:ext cx="1963420" cy="7004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31"/>
          <p:cNvSpPr txBox="1"/>
          <p:nvPr/>
        </p:nvSpPr>
        <p:spPr>
          <a:xfrm>
            <a:off x="6677025" y="781685"/>
            <a:ext cx="414083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smtClean="0">
                <a:solidFill>
                  <a:srgbClr val="FF0000"/>
                </a:solidFill>
                <a:latin typeface="微软雅黑" panose="020B0503020204020204" pitchFamily="2" charset="-122"/>
                <a:ea typeface="微软雅黑" panose="020B0503020204020204" pitchFamily="2" charset="-122"/>
                <a:sym typeface="+mn-ea"/>
              </a:rPr>
              <a:t>DEALER APPLICATION PROCESS</a:t>
            </a:r>
            <a:endParaRPr lang="en-US" sz="1600" dirty="0">
              <a:latin typeface="华文楷体" panose="02010600040101010101" charset="-122"/>
              <a:ea typeface="华文楷体" panose="02010600040101010101" charset="-122"/>
              <a:cs typeface="华文楷体" panose="02010600040101010101" charset="-122"/>
            </a:endParaRPr>
          </a:p>
        </p:txBody>
      </p:sp>
      <p:cxnSp>
        <p:nvCxnSpPr>
          <p:cNvPr id="2" name="Straight Arrow Connector 7"/>
          <p:cNvCxnSpPr/>
          <p:nvPr/>
        </p:nvCxnSpPr>
        <p:spPr>
          <a:xfrm flipH="1">
            <a:off x="9474200" y="4445635"/>
            <a:ext cx="483870" cy="7258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31"/>
          <p:cNvSpPr txBox="1"/>
          <p:nvPr/>
        </p:nvSpPr>
        <p:spPr>
          <a:xfrm>
            <a:off x="8643620" y="5171440"/>
            <a:ext cx="2390775" cy="107632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dirty="0">
                <a:latin typeface="华文楷体" panose="02010600040101010101" charset="-122"/>
                <a:ea typeface="华文楷体" panose="02010600040101010101" charset="-122"/>
                <a:cs typeface="华文楷体" panose="02010600040101010101" charset="-122"/>
              </a:rPr>
              <a:t>Dealer Training Process</a:t>
            </a:r>
          </a:p>
          <a:p>
            <a:pPr marL="0" lvl="0" indent="0" eaLnBrk="1" hangingPunct="1">
              <a:lnSpc>
                <a:spcPct val="100000"/>
              </a:lnSpc>
              <a:spcBef>
                <a:spcPct val="0"/>
              </a:spcBef>
              <a:buNone/>
            </a:pPr>
            <a:r>
              <a:rPr lang="zh-CN" altLang="en-US" sz="1600" dirty="0">
                <a:latin typeface="华文楷体" panose="02010600040101010101" charset="-122"/>
                <a:ea typeface="华文楷体" panose="02010600040101010101" charset="-122"/>
                <a:cs typeface="华文楷体" panose="02010600040101010101" charset="-122"/>
              </a:rPr>
              <a:t>当点击这个文件内容的时候，显示</a:t>
            </a:r>
            <a:r>
              <a:rPr lang="en-US" altLang="zh-CN" sz="1600" dirty="0">
                <a:latin typeface="华文楷体" panose="02010600040101010101" charset="-122"/>
                <a:ea typeface="华文楷体" panose="02010600040101010101" charset="-122"/>
                <a:cs typeface="华文楷体" panose="02010600040101010101" charset="-122"/>
              </a:rPr>
              <a:t>PPT19</a:t>
            </a:r>
            <a:r>
              <a:rPr lang="zh-CN" altLang="en-US" sz="1600" dirty="0">
                <a:latin typeface="华文楷体" panose="02010600040101010101" charset="-122"/>
                <a:ea typeface="华文楷体" panose="02010600040101010101" charset="-122"/>
                <a:cs typeface="华文楷体" panose="02010600040101010101" charset="-122"/>
              </a:rPr>
              <a:t>页的内容</a:t>
            </a:r>
          </a:p>
        </p:txBody>
      </p:sp>
      <p:cxnSp>
        <p:nvCxnSpPr>
          <p:cNvPr id="7" name="Straight Arrow Connector 7"/>
          <p:cNvCxnSpPr/>
          <p:nvPr/>
        </p:nvCxnSpPr>
        <p:spPr>
          <a:xfrm flipH="1">
            <a:off x="1762125" y="4445635"/>
            <a:ext cx="483870" cy="7258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31"/>
          <p:cNvSpPr txBox="1"/>
          <p:nvPr/>
        </p:nvSpPr>
        <p:spPr>
          <a:xfrm>
            <a:off x="808355" y="5284470"/>
            <a:ext cx="239077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dirty="0">
                <a:latin typeface="华文楷体" panose="02010600040101010101" charset="-122"/>
                <a:ea typeface="华文楷体" panose="02010600040101010101" charset="-122"/>
                <a:cs typeface="华文楷体" panose="02010600040101010101" charset="-122"/>
              </a:rPr>
              <a:t>New Dealer Inquiry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1419870"/>
            <a:ext cx="10754436" cy="4342460"/>
          </a:xfrm>
          <a:prstGeom prst="rect">
            <a:avLst/>
          </a:prstGeom>
        </p:spPr>
      </p:pic>
      <p:sp>
        <p:nvSpPr>
          <p:cNvPr id="2" name="文本框 31"/>
          <p:cNvSpPr txBox="1"/>
          <p:nvPr/>
        </p:nvSpPr>
        <p:spPr>
          <a:xfrm>
            <a:off x="5540992" y="4826675"/>
            <a:ext cx="5833972" cy="203132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sz="1400" dirty="0">
                <a:solidFill>
                  <a:srgbClr val="FF0000"/>
                </a:solidFill>
                <a:latin typeface="+mn-lt"/>
                <a:ea typeface="微软雅黑" panose="020B0503020204020204" pitchFamily="2" charset="-122"/>
              </a:rPr>
              <a:t>In 2007, </a:t>
            </a:r>
            <a:r>
              <a:rPr lang="en-US" sz="1400" dirty="0">
                <a:solidFill>
                  <a:srgbClr val="FF0000"/>
                </a:solidFill>
                <a:latin typeface="+mn-lt"/>
                <a:ea typeface="微软雅黑" panose="020B0503020204020204" pitchFamily="2" charset="-122"/>
              </a:rPr>
              <a:t>Yukon Group </a:t>
            </a:r>
            <a:r>
              <a:rPr sz="1400" dirty="0">
                <a:solidFill>
                  <a:srgbClr val="FF0000"/>
                </a:solidFill>
                <a:latin typeface="+mn-lt"/>
                <a:ea typeface="微软雅黑" panose="020B0503020204020204" pitchFamily="2" charset="-122"/>
              </a:rPr>
              <a:t>was founded with the ideals and values of providing impeccable customer service while supplying beautiful, high-end products for </a:t>
            </a:r>
            <a:r>
              <a:rPr lang="en-US" sz="1400" dirty="0" smtClean="0">
                <a:solidFill>
                  <a:srgbClr val="FF0000"/>
                </a:solidFill>
                <a:latin typeface="+mn-lt"/>
                <a:ea typeface="微软雅黑" panose="020B0503020204020204" pitchFamily="2" charset="-122"/>
              </a:rPr>
              <a:t>residential as well as commercial projects</a:t>
            </a:r>
            <a:r>
              <a:rPr sz="1400" dirty="0" smtClean="0">
                <a:solidFill>
                  <a:srgbClr val="FF0000"/>
                </a:solidFill>
                <a:latin typeface="+mn-lt"/>
                <a:ea typeface="微软雅黑" panose="020B0503020204020204" pitchFamily="2" charset="-122"/>
              </a:rPr>
              <a:t>.  </a:t>
            </a:r>
            <a:r>
              <a:rPr lang="en-US" sz="1400" dirty="0" smtClean="0">
                <a:solidFill>
                  <a:srgbClr val="FF0000"/>
                </a:solidFill>
                <a:latin typeface="+mn-lt"/>
                <a:ea typeface="微软雅黑" panose="020B0503020204020204" pitchFamily="2" charset="-122"/>
              </a:rPr>
              <a:t>We are proud to announce the establishment of a sister-company: </a:t>
            </a:r>
            <a:r>
              <a:rPr sz="1400" dirty="0" err="1" smtClean="0">
                <a:solidFill>
                  <a:srgbClr val="FF0000"/>
                </a:solidFill>
                <a:latin typeface="+mn-lt"/>
                <a:ea typeface="微软雅黑" panose="020B0503020204020204" pitchFamily="2" charset="-122"/>
              </a:rPr>
              <a:t>Yudezign</a:t>
            </a:r>
            <a:r>
              <a:rPr sz="1400" dirty="0" smtClean="0">
                <a:solidFill>
                  <a:srgbClr val="FF0000"/>
                </a:solidFill>
                <a:latin typeface="+mn-lt"/>
                <a:ea typeface="微软雅黑" panose="020B0503020204020204" pitchFamily="2" charset="-122"/>
              </a:rPr>
              <a:t>.  </a:t>
            </a:r>
            <a:r>
              <a:rPr sz="1400" dirty="0">
                <a:solidFill>
                  <a:srgbClr val="FF0000"/>
                </a:solidFill>
                <a:latin typeface="+mn-lt"/>
                <a:ea typeface="微软雅黑" panose="020B0503020204020204" pitchFamily="2" charset="-122"/>
              </a:rPr>
              <a:t>Identical to</a:t>
            </a:r>
            <a:r>
              <a:rPr lang="en-US" sz="1400" dirty="0" smtClean="0">
                <a:solidFill>
                  <a:srgbClr val="FF0000"/>
                </a:solidFill>
                <a:latin typeface="+mn-lt"/>
                <a:ea typeface="微软雅黑" panose="020B0503020204020204" pitchFamily="2" charset="-122"/>
              </a:rPr>
              <a:t> Yukon regarding vision and values</a:t>
            </a:r>
            <a:r>
              <a:rPr sz="1400" dirty="0" smtClean="0">
                <a:solidFill>
                  <a:srgbClr val="FF0000"/>
                </a:solidFill>
                <a:latin typeface="+mn-lt"/>
                <a:ea typeface="微软雅黑" panose="020B0503020204020204" pitchFamily="2" charset="-122"/>
              </a:rPr>
              <a:t>, </a:t>
            </a:r>
            <a:r>
              <a:rPr sz="1400" dirty="0" err="1">
                <a:solidFill>
                  <a:srgbClr val="FF0000"/>
                </a:solidFill>
                <a:latin typeface="+mn-lt"/>
                <a:ea typeface="微软雅黑" panose="020B0503020204020204" pitchFamily="2" charset="-122"/>
              </a:rPr>
              <a:t>Yudezign</a:t>
            </a:r>
            <a:r>
              <a:rPr sz="1400" dirty="0">
                <a:solidFill>
                  <a:srgbClr val="FF0000"/>
                </a:solidFill>
                <a:latin typeface="+mn-lt"/>
                <a:ea typeface="微软雅黑" panose="020B0503020204020204" pitchFamily="2" charset="-122"/>
              </a:rPr>
              <a:t> </a:t>
            </a:r>
            <a:r>
              <a:rPr lang="en-US" sz="1400" dirty="0" smtClean="0">
                <a:solidFill>
                  <a:srgbClr val="FF0000"/>
                </a:solidFill>
                <a:latin typeface="+mn-lt"/>
                <a:ea typeface="微软雅黑" panose="020B0503020204020204" pitchFamily="2" charset="-122"/>
              </a:rPr>
              <a:t>additionally offers</a:t>
            </a:r>
            <a:r>
              <a:rPr sz="1400" dirty="0" smtClean="0">
                <a:solidFill>
                  <a:srgbClr val="FF0000"/>
                </a:solidFill>
                <a:latin typeface="+mn-lt"/>
                <a:ea typeface="微软雅黑" panose="020B0503020204020204" pitchFamily="2" charset="-122"/>
              </a:rPr>
              <a:t> </a:t>
            </a:r>
            <a:r>
              <a:rPr sz="1400" dirty="0">
                <a:solidFill>
                  <a:srgbClr val="FF0000"/>
                </a:solidFill>
                <a:latin typeface="+mn-lt"/>
                <a:ea typeface="微软雅黑" panose="020B0503020204020204" pitchFamily="2" charset="-122"/>
              </a:rPr>
              <a:t>vast and versatile </a:t>
            </a:r>
            <a:r>
              <a:rPr lang="en-US" sz="1400" dirty="0" smtClean="0">
                <a:solidFill>
                  <a:srgbClr val="FF0000"/>
                </a:solidFill>
                <a:latin typeface="+mn-lt"/>
                <a:ea typeface="微软雅黑" panose="020B0503020204020204" pitchFamily="2" charset="-122"/>
              </a:rPr>
              <a:t>custom cabinetry design</a:t>
            </a:r>
            <a:r>
              <a:rPr sz="1400" dirty="0" smtClean="0">
                <a:solidFill>
                  <a:srgbClr val="FF0000"/>
                </a:solidFill>
                <a:latin typeface="+mn-lt"/>
                <a:ea typeface="微软雅黑" panose="020B0503020204020204" pitchFamily="2" charset="-122"/>
              </a:rPr>
              <a:t> </a:t>
            </a:r>
            <a:r>
              <a:rPr sz="1400" dirty="0">
                <a:solidFill>
                  <a:srgbClr val="FF0000"/>
                </a:solidFill>
                <a:latin typeface="+mn-lt"/>
                <a:ea typeface="微软雅黑" panose="020B0503020204020204" pitchFamily="2" charset="-122"/>
              </a:rPr>
              <a:t>options. </a:t>
            </a:r>
            <a:r>
              <a:rPr lang="en-US" sz="1400" dirty="0" smtClean="0">
                <a:solidFill>
                  <a:srgbClr val="FF0000"/>
                </a:solidFill>
                <a:latin typeface="+mn-lt"/>
                <a:ea typeface="微软雅黑" panose="020B0503020204020204" pitchFamily="2" charset="-122"/>
              </a:rPr>
              <a:t>Our US-based manufacturing site is equipped with</a:t>
            </a:r>
            <a:r>
              <a:rPr sz="1400" dirty="0" smtClean="0">
                <a:solidFill>
                  <a:srgbClr val="FF0000"/>
                </a:solidFill>
                <a:latin typeface="+mn-lt"/>
                <a:ea typeface="微软雅黑" panose="020B0503020204020204" pitchFamily="2" charset="-122"/>
              </a:rPr>
              <a:t> </a:t>
            </a:r>
            <a:r>
              <a:rPr sz="1400" dirty="0">
                <a:solidFill>
                  <a:srgbClr val="FF0000"/>
                </a:solidFill>
                <a:latin typeface="+mn-lt"/>
                <a:ea typeface="微软雅黑" panose="020B0503020204020204" pitchFamily="2" charset="-122"/>
              </a:rPr>
              <a:t>the most advanced manufacturing </a:t>
            </a:r>
            <a:r>
              <a:rPr sz="1400" dirty="0" smtClean="0">
                <a:solidFill>
                  <a:srgbClr val="FF0000"/>
                </a:solidFill>
                <a:latin typeface="+mn-lt"/>
                <a:ea typeface="微软雅黑" panose="020B0503020204020204" pitchFamily="2" charset="-122"/>
              </a:rPr>
              <a:t>equipment</a:t>
            </a:r>
            <a:r>
              <a:rPr lang="en-US" sz="1400" dirty="0" smtClean="0">
                <a:solidFill>
                  <a:srgbClr val="FF0000"/>
                </a:solidFill>
                <a:latin typeface="+mn-lt"/>
                <a:ea typeface="微软雅黑" panose="020B0503020204020204" pitchFamily="2" charset="-122"/>
              </a:rPr>
              <a:t> and</a:t>
            </a:r>
            <a:r>
              <a:rPr sz="1400" dirty="0" smtClean="0">
                <a:solidFill>
                  <a:srgbClr val="FF0000"/>
                </a:solidFill>
                <a:latin typeface="+mn-lt"/>
                <a:ea typeface="微软雅黑" panose="020B0503020204020204" pitchFamily="2" charset="-122"/>
              </a:rPr>
              <a:t> </a:t>
            </a:r>
            <a:r>
              <a:rPr sz="1400" dirty="0">
                <a:solidFill>
                  <a:srgbClr val="FF0000"/>
                </a:solidFill>
                <a:latin typeface="+mn-lt"/>
                <a:ea typeface="微软雅黑" panose="020B0503020204020204" pitchFamily="2" charset="-122"/>
              </a:rPr>
              <a:t>talented </a:t>
            </a:r>
            <a:r>
              <a:rPr sz="1400" dirty="0" smtClean="0">
                <a:solidFill>
                  <a:srgbClr val="FF0000"/>
                </a:solidFill>
                <a:latin typeface="+mn-lt"/>
                <a:ea typeface="微软雅黑" panose="020B0503020204020204" pitchFamily="2" charset="-122"/>
              </a:rPr>
              <a:t>professio</a:t>
            </a:r>
            <a:r>
              <a:rPr lang="en-US" sz="1400" dirty="0" smtClean="0">
                <a:solidFill>
                  <a:srgbClr val="FF0000"/>
                </a:solidFill>
                <a:latin typeface="+mn-lt"/>
                <a:ea typeface="微软雅黑" panose="020B0503020204020204" pitchFamily="2" charset="-122"/>
              </a:rPr>
              <a:t>nals utilizing integrated design-to-completion software</a:t>
            </a:r>
            <a:r>
              <a:rPr sz="1400" dirty="0">
                <a:solidFill>
                  <a:srgbClr val="FF0000"/>
                </a:solidFill>
                <a:latin typeface="+mn-lt"/>
                <a:ea typeface="微软雅黑" panose="020B0503020204020204" pitchFamily="2" charset="-122"/>
              </a:rPr>
              <a:t>, ensuring</a:t>
            </a:r>
            <a:r>
              <a:rPr lang="en-US" sz="1400" dirty="0" smtClean="0">
                <a:solidFill>
                  <a:srgbClr val="FF0000"/>
                </a:solidFill>
                <a:latin typeface="+mn-lt"/>
                <a:ea typeface="微软雅黑" panose="020B0503020204020204" pitchFamily="2" charset="-122"/>
              </a:rPr>
              <a:t> delivery of consistently high quality products</a:t>
            </a:r>
            <a:r>
              <a:rPr sz="1400" dirty="0" smtClean="0">
                <a:solidFill>
                  <a:srgbClr val="FF0000"/>
                </a:solidFill>
                <a:latin typeface="+mn-lt"/>
                <a:ea typeface="微软雅黑" panose="020B0503020204020204" pitchFamily="2" charset="-122"/>
              </a:rPr>
              <a:t>.</a:t>
            </a:r>
          </a:p>
        </p:txBody>
      </p:sp>
      <p:cxnSp>
        <p:nvCxnSpPr>
          <p:cNvPr id="5" name="直接箭头连接符 4"/>
          <p:cNvCxnSpPr>
            <a:endCxn id="2" idx="0"/>
          </p:cNvCxnSpPr>
          <p:nvPr/>
        </p:nvCxnSpPr>
        <p:spPr>
          <a:xfrm>
            <a:off x="6715334" y="3051215"/>
            <a:ext cx="1742644" cy="177546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6"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sp>
        <p:nvSpPr>
          <p:cNvPr id="2" name="文本框 31"/>
          <p:cNvSpPr txBox="1"/>
          <p:nvPr/>
        </p:nvSpPr>
        <p:spPr>
          <a:xfrm>
            <a:off x="208280" y="3872230"/>
            <a:ext cx="11618595" cy="25533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Step:1 </a:t>
            </a:r>
            <a:r>
              <a:rPr lang="zh-CN" altLang="en-US" sz="1600" dirty="0">
                <a:latin typeface="微软雅黑" panose="020B0503020204020204" pitchFamily="2" charset="-122"/>
                <a:ea typeface="微软雅黑" panose="020B0503020204020204" pitchFamily="2" charset="-122"/>
                <a:sym typeface="+mn-ea"/>
              </a:rPr>
              <a:t>改成为 </a:t>
            </a:r>
            <a:r>
              <a:rPr lang="en-US" altLang="zh-CN" sz="1600" dirty="0">
                <a:latin typeface="微软雅黑" panose="020B0503020204020204" pitchFamily="2" charset="-122"/>
                <a:ea typeface="微软雅黑" panose="020B0503020204020204" pitchFamily="2" charset="-122"/>
                <a:sym typeface="+mn-ea"/>
              </a:rPr>
              <a:t>Step 1: </a:t>
            </a: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sym typeface="+mn-ea"/>
              </a:rPr>
              <a:t>下面的内容改为 </a:t>
            </a:r>
            <a:r>
              <a:rPr lang="en-US" altLang="zh-CN" sz="1600" dirty="0">
                <a:latin typeface="微软雅黑" panose="020B0503020204020204" pitchFamily="2" charset="-122"/>
                <a:ea typeface="微软雅黑" panose="020B0503020204020204" pitchFamily="2" charset="-122"/>
                <a:sym typeface="+mn-ea"/>
              </a:rPr>
              <a:t>Overview of Intelligent Software</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Step:2 </a:t>
            </a:r>
            <a:r>
              <a:rPr lang="zh-CN" altLang="en-US" sz="1600" dirty="0">
                <a:latin typeface="微软雅黑" panose="020B0503020204020204" pitchFamily="2" charset="-122"/>
                <a:ea typeface="微软雅黑" panose="020B0503020204020204" pitchFamily="2" charset="-122"/>
                <a:sym typeface="+mn-ea"/>
              </a:rPr>
              <a:t>改成为 </a:t>
            </a:r>
            <a:r>
              <a:rPr lang="en-US" altLang="zh-CN" sz="1600" dirty="0">
                <a:latin typeface="微软雅黑" panose="020B0503020204020204" pitchFamily="2" charset="-122"/>
                <a:ea typeface="微软雅黑" panose="020B0503020204020204" pitchFamily="2" charset="-122"/>
                <a:sym typeface="+mn-ea"/>
              </a:rPr>
              <a:t>Step 2:</a:t>
            </a: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sym typeface="+mn-ea"/>
              </a:rPr>
              <a:t>下面的内容改为 </a:t>
            </a:r>
            <a:r>
              <a:rPr lang="en-US" altLang="zh-CN" sz="1600" dirty="0">
                <a:latin typeface="微软雅黑" panose="020B0503020204020204" pitchFamily="2" charset="-122"/>
                <a:ea typeface="微软雅黑" panose="020B0503020204020204" pitchFamily="2" charset="-122"/>
                <a:sym typeface="+mn-ea"/>
              </a:rPr>
              <a:t>Display Requirements</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Step:3 </a:t>
            </a:r>
            <a:r>
              <a:rPr lang="zh-CN" altLang="en-US" sz="1600" dirty="0">
                <a:latin typeface="微软雅黑" panose="020B0503020204020204" pitchFamily="2" charset="-122"/>
                <a:ea typeface="微软雅黑" panose="020B0503020204020204" pitchFamily="2" charset="-122"/>
                <a:sym typeface="+mn-ea"/>
              </a:rPr>
              <a:t>改成为 </a:t>
            </a:r>
            <a:r>
              <a:rPr lang="en-US" altLang="zh-CN" sz="1600" dirty="0">
                <a:latin typeface="微软雅黑" panose="020B0503020204020204" pitchFamily="2" charset="-122"/>
                <a:ea typeface="微软雅黑" panose="020B0503020204020204" pitchFamily="2" charset="-122"/>
                <a:sym typeface="+mn-ea"/>
              </a:rPr>
              <a:t>Step 3:</a:t>
            </a: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sym typeface="+mn-ea"/>
              </a:rPr>
              <a:t>下面的内容改为 </a:t>
            </a:r>
            <a:r>
              <a:rPr lang="en-US" altLang="zh-CN" sz="1600" dirty="0">
                <a:latin typeface="微软雅黑" panose="020B0503020204020204" pitchFamily="2" charset="-122"/>
                <a:ea typeface="微软雅黑" panose="020B0503020204020204" pitchFamily="2" charset="-122"/>
                <a:sym typeface="+mn-ea"/>
              </a:rPr>
              <a:t>Product Knowledge</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Step:4 </a:t>
            </a:r>
            <a:r>
              <a:rPr lang="zh-CN" altLang="en-US" sz="1600" dirty="0">
                <a:latin typeface="微软雅黑" panose="020B0503020204020204" pitchFamily="2" charset="-122"/>
                <a:ea typeface="微软雅黑" panose="020B0503020204020204" pitchFamily="2" charset="-122"/>
                <a:sym typeface="+mn-ea"/>
              </a:rPr>
              <a:t>改成为 </a:t>
            </a:r>
            <a:r>
              <a:rPr lang="en-US" altLang="zh-CN" sz="1600" dirty="0">
                <a:latin typeface="微软雅黑" panose="020B0503020204020204" pitchFamily="2" charset="-122"/>
                <a:ea typeface="微软雅黑" panose="020B0503020204020204" pitchFamily="2" charset="-122"/>
                <a:sym typeface="+mn-ea"/>
              </a:rPr>
              <a:t>Step 4:</a:t>
            </a: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sym typeface="+mn-ea"/>
              </a:rPr>
              <a:t>下面的内容改为 </a:t>
            </a:r>
            <a:r>
              <a:rPr lang="en-US" altLang="zh-CN" sz="1600" dirty="0">
                <a:latin typeface="微软雅黑" panose="020B0503020204020204" pitchFamily="2" charset="-122"/>
                <a:ea typeface="微软雅黑" panose="020B0503020204020204" pitchFamily="2" charset="-122"/>
                <a:sym typeface="+mn-ea"/>
              </a:rPr>
              <a:t>Measuring Guide</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sym typeface="+mn-ea"/>
              </a:rPr>
              <a:t>Step:5 </a:t>
            </a:r>
            <a:r>
              <a:rPr lang="zh-CN" altLang="en-US" sz="1600" dirty="0">
                <a:latin typeface="微软雅黑" panose="020B0503020204020204" pitchFamily="2" charset="-122"/>
                <a:ea typeface="微软雅黑" panose="020B0503020204020204" pitchFamily="2" charset="-122"/>
                <a:sym typeface="+mn-ea"/>
              </a:rPr>
              <a:t>改成为 </a:t>
            </a:r>
            <a:r>
              <a:rPr lang="en-US" altLang="zh-CN" sz="1600" dirty="0">
                <a:latin typeface="微软雅黑" panose="020B0503020204020204" pitchFamily="2" charset="-122"/>
                <a:ea typeface="微软雅黑" panose="020B0503020204020204" pitchFamily="2" charset="-122"/>
                <a:sym typeface="+mn-ea"/>
              </a:rPr>
              <a:t>Step 5:</a:t>
            </a: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sym typeface="+mn-ea"/>
              </a:rPr>
              <a:t>下面的内容改为 </a:t>
            </a:r>
            <a:r>
              <a:rPr lang="en-US" altLang="zh-CN" sz="1600" dirty="0">
                <a:latin typeface="微软雅黑" panose="020B0503020204020204" pitchFamily="2" charset="-122"/>
                <a:ea typeface="微软雅黑" panose="020B0503020204020204" pitchFamily="2" charset="-122"/>
                <a:sym typeface="+mn-ea"/>
              </a:rPr>
              <a:t>Sales Process</a:t>
            </a:r>
          </a:p>
        </p:txBody>
      </p:sp>
      <p:pic>
        <p:nvPicPr>
          <p:cNvPr id="4" name="图片 3"/>
          <p:cNvPicPr>
            <a:picLocks noChangeAspect="1"/>
          </p:cNvPicPr>
          <p:nvPr/>
        </p:nvPicPr>
        <p:blipFill>
          <a:blip r:embed="rId3"/>
          <a:stretch>
            <a:fillRect/>
          </a:stretch>
        </p:blipFill>
        <p:spPr>
          <a:xfrm>
            <a:off x="2329815" y="938530"/>
            <a:ext cx="9610725" cy="2933700"/>
          </a:xfrm>
          <a:prstGeom prst="rect">
            <a:avLst/>
          </a:prstGeom>
        </p:spPr>
      </p:pic>
      <p:cxnSp>
        <p:nvCxnSpPr>
          <p:cNvPr id="6" name="直接连接符 5"/>
          <p:cNvCxnSpPr/>
          <p:nvPr/>
        </p:nvCxnSpPr>
        <p:spPr>
          <a:xfrm>
            <a:off x="5789295" y="862330"/>
            <a:ext cx="3144520" cy="6115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860415" y="962025"/>
            <a:ext cx="3001645" cy="4267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7"/>
          <p:cNvCxnSpPr/>
          <p:nvPr/>
        </p:nvCxnSpPr>
        <p:spPr>
          <a:xfrm flipH="1">
            <a:off x="2091690" y="2896235"/>
            <a:ext cx="684530" cy="97599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7"/>
          <p:cNvCxnSpPr/>
          <p:nvPr/>
        </p:nvCxnSpPr>
        <p:spPr>
          <a:xfrm flipH="1">
            <a:off x="2337435" y="2819400"/>
            <a:ext cx="2369820" cy="17227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03475" y="2797175"/>
            <a:ext cx="4169410" cy="22059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7"/>
          <p:cNvCxnSpPr/>
          <p:nvPr/>
        </p:nvCxnSpPr>
        <p:spPr>
          <a:xfrm flipH="1">
            <a:off x="2359025" y="2764790"/>
            <a:ext cx="6134100" cy="27432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7"/>
          <p:cNvCxnSpPr/>
          <p:nvPr/>
        </p:nvCxnSpPr>
        <p:spPr>
          <a:xfrm flipH="1">
            <a:off x="2359025" y="2797175"/>
            <a:ext cx="8054340" cy="32042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pic>
        <p:nvPicPr>
          <p:cNvPr id="3" name="图片 2"/>
          <p:cNvPicPr>
            <a:picLocks noChangeAspect="1"/>
          </p:cNvPicPr>
          <p:nvPr/>
        </p:nvPicPr>
        <p:blipFill>
          <a:blip r:embed="rId2"/>
          <a:stretch>
            <a:fillRect/>
          </a:stretch>
        </p:blipFill>
        <p:spPr>
          <a:xfrm>
            <a:off x="1790208" y="1383698"/>
            <a:ext cx="9025609" cy="5474302"/>
          </a:xfrm>
          <a:prstGeom prst="rect">
            <a:avLst/>
          </a:prstGeom>
        </p:spPr>
      </p:pic>
      <p:sp>
        <p:nvSpPr>
          <p:cNvPr id="10" name="文本框 31"/>
          <p:cNvSpPr txBox="1"/>
          <p:nvPr/>
        </p:nvSpPr>
        <p:spPr>
          <a:xfrm>
            <a:off x="2707629" y="5373839"/>
            <a:ext cx="2224990"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微软雅黑" panose="020B0503020204020204" pitchFamily="2" charset="-122"/>
                <a:ea typeface="微软雅黑" panose="020B0503020204020204" pitchFamily="2" charset="-122"/>
                <a:sym typeface="+mn-ea"/>
              </a:rPr>
              <a:t>Intelligent Manufacturing</a:t>
            </a:r>
          </a:p>
        </p:txBody>
      </p:sp>
      <p:sp>
        <p:nvSpPr>
          <p:cNvPr id="7" name="文本框 31"/>
          <p:cNvSpPr txBox="1"/>
          <p:nvPr/>
        </p:nvSpPr>
        <p:spPr>
          <a:xfrm>
            <a:off x="8251145" y="5380657"/>
            <a:ext cx="1844925"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微软雅黑" panose="020B0503020204020204" pitchFamily="2" charset="-122"/>
                <a:ea typeface="微软雅黑" panose="020B0503020204020204" pitchFamily="2" charset="-122"/>
                <a:sym typeface="+mn-ea"/>
              </a:rPr>
              <a:t>Design Capabilities</a:t>
            </a:r>
          </a:p>
        </p:txBody>
      </p:sp>
      <p:sp>
        <p:nvSpPr>
          <p:cNvPr id="8" name="文本框 31"/>
          <p:cNvSpPr txBox="1"/>
          <p:nvPr/>
        </p:nvSpPr>
        <p:spPr>
          <a:xfrm>
            <a:off x="5643818" y="5373839"/>
            <a:ext cx="2077938"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微软雅黑" panose="020B0503020204020204" pitchFamily="2" charset="-122"/>
                <a:ea typeface="微软雅黑" panose="020B0503020204020204" pitchFamily="2" charset="-122"/>
                <a:sym typeface="+mn-ea"/>
              </a:rPr>
              <a:t>Advanced IT Solutions</a:t>
            </a:r>
          </a:p>
        </p:txBody>
      </p:sp>
      <p:sp>
        <p:nvSpPr>
          <p:cNvPr id="4" name="矩形 3"/>
          <p:cNvSpPr/>
          <p:nvPr/>
        </p:nvSpPr>
        <p:spPr>
          <a:xfrm>
            <a:off x="5035293" y="1101555"/>
            <a:ext cx="2535438" cy="338554"/>
          </a:xfrm>
          <a:prstGeom prst="rect">
            <a:avLst/>
          </a:prstGeom>
        </p:spPr>
        <p:txBody>
          <a:bodyPr wrap="none">
            <a:spAutoFit/>
          </a:bodyPr>
          <a:lstStyle/>
          <a:p>
            <a:pPr lvl="0" eaLnBrk="1" hangingPunct="1"/>
            <a:r>
              <a:rPr lang="zh-CN" altLang="en-US" sz="1600" dirty="0">
                <a:solidFill>
                  <a:srgbClr val="FF0000"/>
                </a:solidFill>
                <a:latin typeface="微软雅黑" panose="020B0503020204020204" pitchFamily="34" charset="-122"/>
                <a:ea typeface="微软雅黑" panose="020B0503020204020204" pitchFamily="34" charset="-122"/>
                <a:cs typeface="华文楷体" panose="02010600040101010101" charset="-122"/>
              </a:rPr>
              <a:t>COMPANY ADVANTAGE</a:t>
            </a:r>
            <a:endParaRPr lang="zh-CN" altLang="en-US" sz="1600" dirty="0">
              <a:solidFill>
                <a:srgbClr val="FF0000"/>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 name="文本框 31"/>
          <p:cNvSpPr txBox="1"/>
          <p:nvPr/>
        </p:nvSpPr>
        <p:spPr>
          <a:xfrm>
            <a:off x="1979399" y="3106892"/>
            <a:ext cx="8647225" cy="600164"/>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100" dirty="0" smtClean="0">
                <a:solidFill>
                  <a:srgbClr val="FF0000"/>
                </a:solidFill>
                <a:latin typeface="微软雅黑" panose="020B0503020204020204" pitchFamily="2" charset="-122"/>
                <a:ea typeface="微软雅黑" panose="020B0503020204020204" pitchFamily="2" charset="-122"/>
                <a:sym typeface="+mn-ea"/>
              </a:rPr>
              <a:t>We </a:t>
            </a:r>
            <a:r>
              <a:rPr lang="en-US" sz="1100" dirty="0" smtClean="0">
                <a:solidFill>
                  <a:srgbClr val="FF0000"/>
                </a:solidFill>
                <a:latin typeface="微软雅黑" panose="020B0503020204020204" pitchFamily="2" charset="-122"/>
                <a:ea typeface="微软雅黑" panose="020B0503020204020204" pitchFamily="2" charset="-122"/>
                <a:sym typeface="+mn-ea"/>
              </a:rPr>
              <a:t>serve our clients with the highest quality products and service.  </a:t>
            </a:r>
            <a:r>
              <a:rPr lang="en-US" sz="1100" dirty="0" err="1" smtClean="0">
                <a:solidFill>
                  <a:srgbClr val="FF0000"/>
                </a:solidFill>
                <a:latin typeface="微软雅黑" panose="020B0503020204020204" pitchFamily="2" charset="-122"/>
                <a:ea typeface="微软雅黑" panose="020B0503020204020204" pitchFamily="2" charset="-122"/>
                <a:sym typeface="+mn-ea"/>
              </a:rPr>
              <a:t>Yudezign</a:t>
            </a:r>
            <a:r>
              <a:rPr lang="en-US" sz="1100" dirty="0" smtClean="0">
                <a:solidFill>
                  <a:srgbClr val="FF0000"/>
                </a:solidFill>
                <a:latin typeface="微软雅黑" panose="020B0503020204020204" pitchFamily="2" charset="-122"/>
                <a:ea typeface="微软雅黑" panose="020B0503020204020204" pitchFamily="2" charset="-122"/>
                <a:sym typeface="+mn-ea"/>
              </a:rPr>
              <a:t>, partnering with Yukon Group, combines over 12 years experience.  We take pride in our attention to detail, the quality of our products and our high level of customer service.  As a sales partner, we will </a:t>
            </a:r>
            <a:r>
              <a:rPr lang="en-US" sz="1100" dirty="0">
                <a:solidFill>
                  <a:srgbClr val="FF0000"/>
                </a:solidFill>
                <a:latin typeface="微软雅黑" panose="020B0503020204020204" pitchFamily="2" charset="-122"/>
                <a:ea typeface="微软雅黑" panose="020B0503020204020204" pitchFamily="2" charset="-122"/>
                <a:sym typeface="+mn-ea"/>
              </a:rPr>
              <a:t>b</a:t>
            </a:r>
            <a:r>
              <a:rPr lang="en-US" sz="1100" dirty="0" smtClean="0">
                <a:solidFill>
                  <a:srgbClr val="FF0000"/>
                </a:solidFill>
                <a:latin typeface="微软雅黑" panose="020B0503020204020204" pitchFamily="2" charset="-122"/>
                <a:ea typeface="微软雅黑" panose="020B0503020204020204" pitchFamily="2" charset="-122"/>
                <a:sym typeface="+mn-ea"/>
              </a:rPr>
              <a:t>e there for you from design through production. Our goal is to make you stand out from others!</a:t>
            </a:r>
            <a:endParaRPr lang="en-US" altLang="en-US" sz="1100" strike="sngStrike" dirty="0" smtClean="0">
              <a:solidFill>
                <a:srgbClr val="FF0000"/>
              </a:solidFill>
              <a:uFillTx/>
              <a:latin typeface="微软雅黑" panose="020B0503020204020204" pitchFamily="2" charset="-122"/>
              <a:ea typeface="微软雅黑" panose="020B0503020204020204" pitchFamily="2" charset="-122"/>
              <a:cs typeface="华文楷体" panose="02010600040101010101"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48325" y="617855"/>
            <a:ext cx="8689475" cy="5728394"/>
          </a:xfrm>
          <a:prstGeom prst="rect">
            <a:avLst/>
          </a:prstGeom>
          <a:noFill/>
          <a:ln w="9525">
            <a:noFill/>
          </a:ln>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sp>
        <p:nvSpPr>
          <p:cNvPr id="7" name="文本框 31"/>
          <p:cNvSpPr txBox="1"/>
          <p:nvPr/>
        </p:nvSpPr>
        <p:spPr>
          <a:xfrm>
            <a:off x="7785735" y="6237006"/>
            <a:ext cx="3225165"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微软雅黑" panose="020B0503020204020204" pitchFamily="2" charset="-122"/>
                <a:ea typeface="微软雅黑" panose="020B0503020204020204" pitchFamily="2" charset="-122"/>
                <a:sym typeface="+mn-ea"/>
              </a:rPr>
              <a:t>INTELLIGENT CONTROL OF MATERIAL</a:t>
            </a:r>
          </a:p>
        </p:txBody>
      </p:sp>
      <p:sp>
        <p:nvSpPr>
          <p:cNvPr id="6" name="矩形 5"/>
          <p:cNvSpPr/>
          <p:nvPr/>
        </p:nvSpPr>
        <p:spPr>
          <a:xfrm>
            <a:off x="7955031" y="1838365"/>
            <a:ext cx="3801041" cy="369332"/>
          </a:xfrm>
          <a:prstGeom prst="rect">
            <a:avLst/>
          </a:prstGeom>
        </p:spPr>
        <p:txBody>
          <a:bodyPr wrap="none">
            <a:spAutoFit/>
          </a:bodyPr>
          <a:lstStyle/>
          <a:p>
            <a:pPr lvl="0" eaLnBrk="1" hangingPunct="1"/>
            <a:r>
              <a:rPr lang="zh-CN" altLang="en-US" dirty="0">
                <a:solidFill>
                  <a:srgbClr val="FF0000"/>
                </a:solidFill>
                <a:latin typeface="华文楷体" panose="02010600040101010101" charset="-122"/>
                <a:ea typeface="华文楷体" panose="02010600040101010101" charset="-122"/>
                <a:cs typeface="华文楷体" panose="02010600040101010101" charset="-122"/>
              </a:rPr>
              <a:t>INTELLIGENT MANUFACTURING</a:t>
            </a:r>
          </a:p>
        </p:txBody>
      </p:sp>
      <p:sp>
        <p:nvSpPr>
          <p:cNvPr id="2" name="文本框 31"/>
          <p:cNvSpPr txBox="1"/>
          <p:nvPr/>
        </p:nvSpPr>
        <p:spPr>
          <a:xfrm>
            <a:off x="1648325" y="3257820"/>
            <a:ext cx="10107747" cy="646331"/>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200" dirty="0" smtClean="0">
                <a:solidFill>
                  <a:srgbClr val="FF0000"/>
                </a:solidFill>
                <a:latin typeface="+mn-lt"/>
                <a:ea typeface="华文楷体" panose="02010600040101010101" charset="-122"/>
                <a:cs typeface="华文楷体" panose="02010600040101010101" charset="-122"/>
              </a:rPr>
              <a:t>With </a:t>
            </a:r>
            <a:r>
              <a:rPr lang="zh-CN" altLang="en-US" sz="1200" dirty="0">
                <a:solidFill>
                  <a:srgbClr val="FF0000"/>
                </a:solidFill>
                <a:latin typeface="+mn-lt"/>
                <a:ea typeface="华文楷体" panose="02010600040101010101" charset="-122"/>
                <a:cs typeface="华文楷体" panose="02010600040101010101" charset="-122"/>
              </a:rPr>
              <a:t>the </a:t>
            </a:r>
            <a:r>
              <a:rPr lang="en-US" altLang="zh-CN" sz="1200" dirty="0">
                <a:solidFill>
                  <a:srgbClr val="FF0000"/>
                </a:solidFill>
                <a:latin typeface="+mn-lt"/>
                <a:ea typeface="华文楷体" panose="02010600040101010101" charset="-122"/>
                <a:cs typeface="华文楷体" panose="02010600040101010101" charset="-122"/>
              </a:rPr>
              <a:t>industry leading </a:t>
            </a:r>
            <a:r>
              <a:rPr lang="zh-CN" altLang="en-US" sz="1200" dirty="0">
                <a:solidFill>
                  <a:srgbClr val="FF0000"/>
                </a:solidFill>
                <a:latin typeface="+mn-lt"/>
                <a:ea typeface="华文楷体" panose="02010600040101010101" charset="-122"/>
                <a:cs typeface="华文楷体" panose="02010600040101010101" charset="-122"/>
              </a:rPr>
              <a:t>advanced</a:t>
            </a:r>
            <a:r>
              <a:rPr lang="en-US" altLang="zh-CN" sz="1200" dirty="0">
                <a:solidFill>
                  <a:srgbClr val="FF0000"/>
                </a:solidFill>
                <a:latin typeface="+mn-lt"/>
                <a:ea typeface="华文楷体" panose="02010600040101010101" charset="-122"/>
                <a:cs typeface="华文楷体" panose="02010600040101010101" charset="-122"/>
              </a:rPr>
              <a:t>,</a:t>
            </a:r>
            <a:r>
              <a:rPr lang="zh-CN" altLang="en-US" sz="1200" dirty="0">
                <a:solidFill>
                  <a:srgbClr val="FF0000"/>
                </a:solidFill>
                <a:latin typeface="+mn-lt"/>
                <a:ea typeface="华文楷体" panose="02010600040101010101" charset="-122"/>
                <a:cs typeface="华文楷体" panose="02010600040101010101" charset="-122"/>
              </a:rPr>
              <a:t> flexible production line</a:t>
            </a:r>
            <a:r>
              <a:rPr lang="en-US" altLang="zh-CN" sz="1200" dirty="0">
                <a:solidFill>
                  <a:srgbClr val="FF0000"/>
                </a:solidFill>
                <a:latin typeface="+mn-lt"/>
                <a:ea typeface="华文楷体" panose="02010600040101010101" charset="-122"/>
                <a:cs typeface="华文楷体" panose="02010600040101010101" charset="-122"/>
              </a:rPr>
              <a:t>,</a:t>
            </a:r>
            <a:r>
              <a:rPr lang="zh-CN" altLang="en-US" sz="1200" dirty="0">
                <a:solidFill>
                  <a:srgbClr val="FF0000"/>
                </a:solidFill>
                <a:latin typeface="+mn-lt"/>
                <a:ea typeface="华文楷体" panose="02010600040101010101" charset="-122"/>
                <a:cs typeface="华文楷体" panose="02010600040101010101" charset="-122"/>
              </a:rPr>
              <a:t> we can produce completely personalized products for every customer. Not only is the daily production capacity 10 times higher than the traditional production, but the material utilization rate is increased from 85% to 93</a:t>
            </a:r>
            <a:r>
              <a:rPr lang="zh-CN" altLang="en-US" sz="1200" dirty="0" smtClean="0">
                <a:solidFill>
                  <a:srgbClr val="FF0000"/>
                </a:solidFill>
                <a:latin typeface="+mn-lt"/>
                <a:ea typeface="华文楷体" panose="02010600040101010101" charset="-122"/>
                <a:cs typeface="华文楷体" panose="02010600040101010101" charset="-122"/>
              </a:rPr>
              <a:t>%</a:t>
            </a:r>
            <a:r>
              <a:rPr lang="en-US" altLang="zh-CN" sz="1200" dirty="0" smtClean="0">
                <a:solidFill>
                  <a:srgbClr val="FF0000"/>
                </a:solidFill>
                <a:latin typeface="+mn-lt"/>
                <a:ea typeface="华文楷体" panose="02010600040101010101" charset="-122"/>
                <a:cs typeface="华文楷体" panose="02010600040101010101" charset="-122"/>
              </a:rPr>
              <a:t>,</a:t>
            </a:r>
            <a:r>
              <a:rPr lang="zh-CN" altLang="en-US" sz="1200" dirty="0" smtClean="0">
                <a:solidFill>
                  <a:srgbClr val="FF0000"/>
                </a:solidFill>
                <a:latin typeface="+mn-lt"/>
                <a:ea typeface="华文楷体" panose="02010600040101010101" charset="-122"/>
                <a:cs typeface="华文楷体" panose="02010600040101010101" charset="-122"/>
              </a:rPr>
              <a:t> </a:t>
            </a:r>
            <a:r>
              <a:rPr lang="en-US" altLang="zh-CN" sz="1200" dirty="0" smtClean="0">
                <a:solidFill>
                  <a:srgbClr val="FF0000"/>
                </a:solidFill>
                <a:latin typeface="+mn-lt"/>
                <a:ea typeface="华文楷体" panose="02010600040101010101" charset="-122"/>
                <a:cs typeface="华文楷体" panose="02010600040101010101" charset="-122"/>
              </a:rPr>
              <a:t>while</a:t>
            </a:r>
            <a:r>
              <a:rPr lang="zh-CN" altLang="en-US" sz="1200" dirty="0" smtClean="0">
                <a:solidFill>
                  <a:srgbClr val="FF0000"/>
                </a:solidFill>
                <a:latin typeface="+mn-lt"/>
                <a:ea typeface="华文楷体" panose="02010600040101010101" charset="-122"/>
                <a:cs typeface="华文楷体" panose="02010600040101010101" charset="-122"/>
              </a:rPr>
              <a:t> ensur</a:t>
            </a:r>
            <a:r>
              <a:rPr lang="en-US" altLang="zh-CN" sz="1200" dirty="0" err="1" smtClean="0">
                <a:solidFill>
                  <a:srgbClr val="FF0000"/>
                </a:solidFill>
                <a:latin typeface="+mn-lt"/>
                <a:ea typeface="华文楷体" panose="02010600040101010101" charset="-122"/>
                <a:cs typeface="华文楷体" panose="02010600040101010101" charset="-122"/>
              </a:rPr>
              <a:t>ing</a:t>
            </a:r>
            <a:r>
              <a:rPr lang="zh-CN" altLang="en-US" sz="1200" dirty="0" smtClean="0">
                <a:solidFill>
                  <a:srgbClr val="FF0000"/>
                </a:solidFill>
                <a:latin typeface="+mn-lt"/>
                <a:ea typeface="华文楷体" panose="02010600040101010101" charset="-122"/>
                <a:cs typeface="华文楷体" panose="02010600040101010101" charset="-122"/>
              </a:rPr>
              <a:t> </a:t>
            </a:r>
            <a:r>
              <a:rPr lang="en-US" altLang="zh-CN" sz="1200" dirty="0" smtClean="0">
                <a:solidFill>
                  <a:srgbClr val="FF0000"/>
                </a:solidFill>
                <a:latin typeface="+mn-lt"/>
                <a:ea typeface="华文楷体" panose="02010600040101010101" charset="-122"/>
                <a:cs typeface="华文楷体" panose="02010600040101010101" charset="-122"/>
              </a:rPr>
              <a:t>product</a:t>
            </a:r>
            <a:r>
              <a:rPr lang="zh-CN" altLang="en-US" sz="1200" dirty="0" smtClean="0">
                <a:solidFill>
                  <a:srgbClr val="FF0000"/>
                </a:solidFill>
                <a:latin typeface="+mn-lt"/>
                <a:ea typeface="华文楷体" panose="02010600040101010101" charset="-122"/>
                <a:cs typeface="华文楷体" panose="02010600040101010101" charset="-122"/>
              </a:rPr>
              <a:t> </a:t>
            </a:r>
            <a:r>
              <a:rPr lang="zh-CN" altLang="en-US" sz="1200" dirty="0">
                <a:solidFill>
                  <a:srgbClr val="FF0000"/>
                </a:solidFill>
                <a:latin typeface="+mn-lt"/>
                <a:ea typeface="华文楷体" panose="02010600040101010101" charset="-122"/>
                <a:cs typeface="华文楷体" panose="02010600040101010101" charset="-122"/>
              </a:rPr>
              <a:t>quality and </a:t>
            </a:r>
            <a:r>
              <a:rPr lang="en-US" altLang="zh-CN" sz="1200" dirty="0" smtClean="0">
                <a:solidFill>
                  <a:srgbClr val="FF0000"/>
                </a:solidFill>
                <a:latin typeface="+mn-lt"/>
                <a:ea typeface="华文楷体" panose="02010600040101010101" charset="-122"/>
                <a:cs typeface="华文楷体" panose="02010600040101010101" charset="-122"/>
              </a:rPr>
              <a:t>reducing the </a:t>
            </a:r>
            <a:r>
              <a:rPr lang="zh-CN" altLang="en-US" sz="1200" dirty="0" smtClean="0">
                <a:solidFill>
                  <a:srgbClr val="FF0000"/>
                </a:solidFill>
                <a:latin typeface="+mn-lt"/>
                <a:ea typeface="华文楷体" panose="02010600040101010101" charset="-122"/>
                <a:cs typeface="华文楷体" panose="02010600040101010101" charset="-122"/>
              </a:rPr>
              <a:t>cycle </a:t>
            </a:r>
            <a:r>
              <a:rPr lang="zh-CN" altLang="en-US" sz="1200" dirty="0">
                <a:solidFill>
                  <a:srgbClr val="FF0000"/>
                </a:solidFill>
                <a:latin typeface="+mn-lt"/>
                <a:ea typeface="华文楷体" panose="02010600040101010101" charset="-122"/>
                <a:cs typeface="华文楷体" panose="02010600040101010101" charset="-122"/>
              </a:rPr>
              <a:t>of </a:t>
            </a:r>
            <a:r>
              <a:rPr lang="zh-CN" altLang="en-US" sz="1200" dirty="0" smtClean="0">
                <a:solidFill>
                  <a:srgbClr val="FF0000"/>
                </a:solidFill>
                <a:latin typeface="+mn-lt"/>
                <a:ea typeface="华文楷体" panose="02010600040101010101" charset="-122"/>
                <a:cs typeface="华文楷体" panose="02010600040101010101" charset="-122"/>
              </a:rPr>
              <a:t>delivery</a:t>
            </a:r>
            <a:r>
              <a:rPr lang="en-US" altLang="zh-CN" sz="1200" dirty="0" smtClean="0">
                <a:solidFill>
                  <a:srgbClr val="FF0000"/>
                </a:solidFill>
                <a:latin typeface="+mn-lt"/>
                <a:ea typeface="华文楷体" panose="02010600040101010101" charset="-122"/>
                <a:cs typeface="华文楷体" panose="02010600040101010101" charset="-122"/>
              </a:rPr>
              <a:t>.</a:t>
            </a:r>
            <a:r>
              <a:rPr lang="zh-CN" altLang="en-US" sz="1200" dirty="0" smtClean="0">
                <a:solidFill>
                  <a:srgbClr val="FF0000"/>
                </a:solidFill>
                <a:latin typeface="+mn-lt"/>
                <a:ea typeface="华文楷体" panose="02010600040101010101" charset="-122"/>
                <a:cs typeface="华文楷体" panose="02010600040101010101" charset="-122"/>
              </a:rPr>
              <a:t> </a:t>
            </a:r>
            <a:r>
              <a:rPr lang="en-US" altLang="zh-CN" sz="1200" dirty="0" smtClean="0">
                <a:solidFill>
                  <a:srgbClr val="FF0000"/>
                </a:solidFill>
                <a:latin typeface="+mn-lt"/>
                <a:ea typeface="华文楷体" panose="02010600040101010101" charset="-122"/>
                <a:cs typeface="华文楷体" panose="02010600040101010101" charset="-122"/>
              </a:rPr>
              <a:t>All aspects benefit the dealer</a:t>
            </a:r>
            <a:r>
              <a:rPr lang="zh-CN" altLang="en-US" sz="1200" dirty="0" smtClean="0">
                <a:solidFill>
                  <a:srgbClr val="FF0000"/>
                </a:solidFill>
                <a:latin typeface="+mn-lt"/>
                <a:ea typeface="华文楷体" panose="02010600040101010101" charset="-122"/>
                <a:cs typeface="华文楷体" panose="02010600040101010101" charset="-122"/>
              </a:rPr>
              <a:t>s</a:t>
            </a:r>
            <a:r>
              <a:rPr lang="en-US" altLang="zh-CN" sz="1200" dirty="0" smtClean="0">
                <a:solidFill>
                  <a:srgbClr val="FF0000"/>
                </a:solidFill>
                <a:latin typeface="+mn-lt"/>
                <a:ea typeface="华文楷体" panose="02010600040101010101" charset="-122"/>
                <a:cs typeface="华文楷体" panose="02010600040101010101" charset="-122"/>
              </a:rPr>
              <a:t>'</a:t>
            </a:r>
            <a:r>
              <a:rPr lang="zh-CN" altLang="en-US" sz="1200" dirty="0" smtClean="0">
                <a:solidFill>
                  <a:srgbClr val="FF0000"/>
                </a:solidFill>
                <a:latin typeface="+mn-lt"/>
                <a:ea typeface="华文楷体" panose="02010600040101010101" charset="-122"/>
                <a:cs typeface="华文楷体" panose="02010600040101010101" charset="-122"/>
              </a:rPr>
              <a:t> </a:t>
            </a:r>
            <a:r>
              <a:rPr lang="zh-CN" altLang="en-US" sz="1200" dirty="0">
                <a:solidFill>
                  <a:srgbClr val="FF0000"/>
                </a:solidFill>
                <a:latin typeface="+mn-lt"/>
                <a:ea typeface="华文楷体" panose="02010600040101010101" charset="-122"/>
                <a:cs typeface="华文楷体" panose="02010600040101010101" charset="-122"/>
              </a:rPr>
              <a:t>terminal sales.</a:t>
            </a:r>
          </a:p>
        </p:txBody>
      </p:sp>
      <p:cxnSp>
        <p:nvCxnSpPr>
          <p:cNvPr id="9" name="直接箭头连接符 8"/>
          <p:cNvCxnSpPr/>
          <p:nvPr/>
        </p:nvCxnSpPr>
        <p:spPr>
          <a:xfrm flipV="1">
            <a:off x="7628021" y="2057400"/>
            <a:ext cx="327010" cy="1502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734926" y="2941002"/>
            <a:ext cx="204537" cy="33814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17825" y="569912"/>
            <a:ext cx="10668167" cy="6110573"/>
          </a:xfrm>
          <a:prstGeom prst="rect">
            <a:avLst/>
          </a:prstGeom>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sp>
        <p:nvSpPr>
          <p:cNvPr id="2" name="文本框 31"/>
          <p:cNvSpPr txBox="1"/>
          <p:nvPr/>
        </p:nvSpPr>
        <p:spPr>
          <a:xfrm>
            <a:off x="917825" y="5049103"/>
            <a:ext cx="10668167" cy="307777"/>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400" b="1" dirty="0" smtClean="0">
                <a:solidFill>
                  <a:srgbClr val="FF0000"/>
                </a:solidFill>
                <a:latin typeface="微软雅黑" panose="020B0503020204020204" pitchFamily="2" charset="-122"/>
                <a:ea typeface="微软雅黑" panose="020B0503020204020204" pitchFamily="2" charset="-122"/>
                <a:cs typeface="华文楷体" panose="02010600040101010101" charset="-122"/>
                <a:sym typeface="+mn-ea"/>
              </a:rPr>
              <a:t>注意：图标和文字排列</a:t>
            </a:r>
            <a:r>
              <a:rPr lang="zh-CN" altLang="en-US" sz="1400" b="1" dirty="0" smtClean="0">
                <a:solidFill>
                  <a:srgbClr val="FF0000"/>
                </a:solidFill>
                <a:uFillTx/>
                <a:latin typeface="微软雅黑" panose="020B0503020204020204" pitchFamily="2" charset="-122"/>
                <a:ea typeface="微软雅黑" panose="020B0503020204020204" pitchFamily="2" charset="-122"/>
                <a:cs typeface="华文楷体" panose="02010600040101010101" charset="-122"/>
                <a:sym typeface="+mn-ea"/>
              </a:rPr>
              <a:t>顺序需更改为：</a:t>
            </a:r>
            <a:r>
              <a:rPr lang="en-US" altLang="zh-CN" sz="1400" dirty="0" smtClean="0">
                <a:solidFill>
                  <a:schemeClr val="tx1"/>
                </a:solidFill>
                <a:uFillTx/>
                <a:latin typeface="微软雅黑" panose="020B0503020204020204" pitchFamily="2" charset="-122"/>
                <a:ea typeface="微软雅黑" panose="020B0503020204020204" pitchFamily="2" charset="-122"/>
                <a:cs typeface="华文楷体" panose="02010600040101010101" charset="-122"/>
                <a:sym typeface="+mn-ea"/>
              </a:rPr>
              <a:t>COMMUNICATION   </a:t>
            </a:r>
            <a:r>
              <a:rPr lang="en-US" altLang="zh-CN" sz="1400" dirty="0">
                <a:solidFill>
                  <a:schemeClr val="tx1"/>
                </a:solidFill>
                <a:uFillTx/>
                <a:latin typeface="微软雅黑" panose="020B0503020204020204" pitchFamily="2" charset="-122"/>
                <a:ea typeface="微软雅黑" panose="020B0503020204020204" pitchFamily="2" charset="-122"/>
                <a:cs typeface="华文楷体" panose="02010600040101010101" charset="-122"/>
                <a:sym typeface="+mn-ea"/>
              </a:rPr>
              <a:t>MEASUREMENT   CLOUD RENDERING   3D DESIGN OUTPUT</a:t>
            </a:r>
          </a:p>
        </p:txBody>
      </p:sp>
      <p:sp>
        <p:nvSpPr>
          <p:cNvPr id="7" name="文本框 31"/>
          <p:cNvSpPr txBox="1"/>
          <p:nvPr/>
        </p:nvSpPr>
        <p:spPr>
          <a:xfrm>
            <a:off x="3527976" y="6159821"/>
            <a:ext cx="3225165"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mn-lt"/>
                <a:ea typeface="微软雅黑" panose="020B0503020204020204" pitchFamily="2" charset="-122"/>
                <a:sym typeface="+mn-ea"/>
              </a:rPr>
              <a:t>COMMUNICATION</a:t>
            </a:r>
          </a:p>
        </p:txBody>
      </p:sp>
      <p:sp>
        <p:nvSpPr>
          <p:cNvPr id="8" name="文本框 31"/>
          <p:cNvSpPr txBox="1"/>
          <p:nvPr/>
        </p:nvSpPr>
        <p:spPr>
          <a:xfrm>
            <a:off x="6482747" y="6176199"/>
            <a:ext cx="3225165"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mn-lt"/>
                <a:ea typeface="微软雅黑" panose="020B0503020204020204" pitchFamily="2" charset="-122"/>
                <a:sym typeface="+mn-ea"/>
              </a:rPr>
              <a:t>MEASUREMENT</a:t>
            </a:r>
          </a:p>
        </p:txBody>
      </p:sp>
      <p:sp>
        <p:nvSpPr>
          <p:cNvPr id="9" name="文本框 31"/>
          <p:cNvSpPr txBox="1"/>
          <p:nvPr/>
        </p:nvSpPr>
        <p:spPr>
          <a:xfrm>
            <a:off x="9605078" y="6148645"/>
            <a:ext cx="1620386" cy="276999"/>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200" b="1" dirty="0">
                <a:solidFill>
                  <a:srgbClr val="FF0000"/>
                </a:solidFill>
                <a:latin typeface="+mn-lt"/>
                <a:ea typeface="微软雅黑" panose="020B0503020204020204" pitchFamily="2" charset="-122"/>
                <a:sym typeface="+mn-ea"/>
              </a:rPr>
              <a:t>3D DESIGN OUTPUT</a:t>
            </a:r>
          </a:p>
        </p:txBody>
      </p:sp>
      <p:sp>
        <p:nvSpPr>
          <p:cNvPr id="10" name="矩形 9"/>
          <p:cNvSpPr/>
          <p:nvPr/>
        </p:nvSpPr>
        <p:spPr>
          <a:xfrm>
            <a:off x="7336672" y="2439819"/>
            <a:ext cx="2779287" cy="369332"/>
          </a:xfrm>
          <a:prstGeom prst="rect">
            <a:avLst/>
          </a:prstGeom>
        </p:spPr>
        <p:txBody>
          <a:bodyPr wrap="none">
            <a:spAutoFit/>
          </a:bodyPr>
          <a:lstStyle/>
          <a:p>
            <a:pPr lvl="0" eaLnBrk="1" hangingPunct="1"/>
            <a:r>
              <a:rPr lang="en-US" altLang="zh-CN" b="1" dirty="0">
                <a:solidFill>
                  <a:srgbClr val="FF0000"/>
                </a:solidFill>
                <a:latin typeface="微软雅黑" panose="020B0503020204020204" pitchFamily="2" charset="-122"/>
                <a:ea typeface="微软雅黑" panose="020B0503020204020204" pitchFamily="2" charset="-122"/>
                <a:sym typeface="+mn-ea"/>
              </a:rPr>
              <a:t>Advanced IT Solutions</a:t>
            </a:r>
            <a:endParaRPr lang="en-US" altLang="zh-CN" b="1" dirty="0">
              <a:solidFill>
                <a:srgbClr val="FF0000"/>
              </a:solidFill>
              <a:latin typeface="微软雅黑" panose="020B0503020204020204" pitchFamily="2" charset="-122"/>
              <a:ea typeface="微软雅黑" panose="020B0503020204020204" pitchFamily="2" charset="-122"/>
              <a:sym typeface="+mn-ea"/>
            </a:endParaRPr>
          </a:p>
        </p:txBody>
      </p:sp>
      <p:sp>
        <p:nvSpPr>
          <p:cNvPr id="11" name="矩形 10"/>
          <p:cNvSpPr/>
          <p:nvPr/>
        </p:nvSpPr>
        <p:spPr>
          <a:xfrm>
            <a:off x="970482" y="3908969"/>
            <a:ext cx="10615510" cy="738664"/>
          </a:xfrm>
          <a:prstGeom prst="rect">
            <a:avLst/>
          </a:prstGeom>
        </p:spPr>
        <p:txBody>
          <a:bodyPr wrap="square">
            <a:spAutoFit/>
          </a:bodyPr>
          <a:lstStyle/>
          <a:p>
            <a:pPr lvl="0" eaLnBrk="1" hangingPunct="1"/>
            <a:r>
              <a:rPr lang="en-US" altLang="zh-CN" sz="1400" dirty="0">
                <a:solidFill>
                  <a:srgbClr val="FF0000"/>
                </a:solidFill>
                <a:latin typeface="+mn-lt"/>
                <a:ea typeface="微软雅黑" panose="020B0503020204020204" pitchFamily="2" charset="-122"/>
                <a:sym typeface="+mn-ea"/>
              </a:rPr>
              <a:t>The YFCAD information system is fully introduced at the sales end and </a:t>
            </a:r>
            <a:r>
              <a:rPr lang="en-US" altLang="zh-CN" sz="1400" dirty="0" err="1">
                <a:solidFill>
                  <a:srgbClr val="FF0000"/>
                </a:solidFill>
                <a:latin typeface="+mn-lt"/>
                <a:ea typeface="微软雅黑" panose="020B0503020204020204" pitchFamily="2" charset="-122"/>
                <a:sym typeface="+mn-ea"/>
              </a:rPr>
              <a:t>Yudezign</a:t>
            </a:r>
            <a:r>
              <a:rPr lang="en-US" altLang="zh-CN" sz="1400" dirty="0">
                <a:solidFill>
                  <a:srgbClr val="FF0000"/>
                </a:solidFill>
                <a:latin typeface="+mn-lt"/>
                <a:ea typeface="微软雅黑" panose="020B0503020204020204" pitchFamily="2" charset="-122"/>
                <a:sym typeface="+mn-ea"/>
              </a:rPr>
              <a:t> provides dealers with IT support from sales to production – measurement guide, impressive cabinet design system, 3D cloud rendering and manufacture; enabling designers to accurately  translate customer needs into the design.</a:t>
            </a:r>
            <a:endParaRPr lang="en-US" altLang="zh-CN" sz="1400" dirty="0">
              <a:solidFill>
                <a:srgbClr val="FF0000"/>
              </a:solidFill>
              <a:latin typeface="+mn-lt"/>
              <a:ea typeface="微软雅黑" panose="020B0503020204020204" pitchFamily="2" charset="-122"/>
              <a:sym typeface="+mn-ea"/>
            </a:endParaRPr>
          </a:p>
        </p:txBody>
      </p:sp>
      <p:cxnSp>
        <p:nvCxnSpPr>
          <p:cNvPr id="15" name="直接箭头连接符 14"/>
          <p:cNvCxnSpPr/>
          <p:nvPr/>
        </p:nvCxnSpPr>
        <p:spPr>
          <a:xfrm>
            <a:off x="7640053" y="2239084"/>
            <a:ext cx="455276" cy="3462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010401" y="3562689"/>
            <a:ext cx="455276" cy="3462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80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495168" y="627380"/>
            <a:ext cx="9937372" cy="6114231"/>
          </a:xfrm>
          <a:prstGeom prst="rect">
            <a:avLst/>
          </a:prstGeom>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sp>
        <p:nvSpPr>
          <p:cNvPr id="2" name="文本框 31"/>
          <p:cNvSpPr txBox="1"/>
          <p:nvPr/>
        </p:nvSpPr>
        <p:spPr>
          <a:xfrm>
            <a:off x="1495168" y="2491828"/>
            <a:ext cx="10206681" cy="52322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400" dirty="0" smtClean="0">
                <a:solidFill>
                  <a:srgbClr val="FF0000"/>
                </a:solidFill>
                <a:latin typeface="+mn-lt"/>
                <a:ea typeface="华文楷体" panose="02010600040101010101" charset="-122"/>
                <a:cs typeface="华文楷体" panose="02010600040101010101" charset="-122"/>
              </a:rPr>
              <a:t>3D </a:t>
            </a:r>
            <a:r>
              <a:rPr lang="en-US" altLang="zh-CN" sz="1400" dirty="0" smtClean="0">
                <a:solidFill>
                  <a:srgbClr val="FF0000"/>
                </a:solidFill>
                <a:latin typeface="+mn-lt"/>
                <a:ea typeface="华文楷体" panose="02010600040101010101" charset="-122"/>
                <a:cs typeface="华文楷体" panose="02010600040101010101" charset="-122"/>
              </a:rPr>
              <a:t>design delivery allows the customer to“experience”their new space – before it happens. The software allows for changes in real time and while in 3D mode.</a:t>
            </a:r>
            <a:r>
              <a:rPr lang="zh-CN" altLang="en-US" sz="1400" dirty="0" smtClean="0">
                <a:solidFill>
                  <a:srgbClr val="FF0000"/>
                </a:solidFill>
                <a:latin typeface="+mn-lt"/>
                <a:ea typeface="华文楷体" panose="02010600040101010101" charset="-122"/>
                <a:cs typeface="华文楷体" panose="02010600040101010101" charset="-122"/>
              </a:rPr>
              <a:t> </a:t>
            </a:r>
            <a:r>
              <a:rPr lang="zh-CN" altLang="en-US" sz="1400" dirty="0">
                <a:solidFill>
                  <a:srgbClr val="FF0000"/>
                </a:solidFill>
                <a:latin typeface="+mn-lt"/>
                <a:ea typeface="华文楷体" panose="02010600040101010101" charset="-122"/>
                <a:cs typeface="华文楷体" panose="02010600040101010101" charset="-122"/>
              </a:rPr>
              <a:t>The design lead time will </a:t>
            </a:r>
            <a:r>
              <a:rPr lang="zh-CN" altLang="en-US" sz="1400" dirty="0" smtClean="0">
                <a:solidFill>
                  <a:srgbClr val="FF0000"/>
                </a:solidFill>
                <a:latin typeface="+mn-lt"/>
                <a:ea typeface="华文楷体" panose="02010600040101010101" charset="-122"/>
                <a:cs typeface="华文楷体" panose="02010600040101010101" charset="-122"/>
              </a:rPr>
              <a:t>b</a:t>
            </a:r>
            <a:r>
              <a:rPr lang="en-US" altLang="zh-CN" sz="1400" dirty="0" smtClean="0">
                <a:solidFill>
                  <a:srgbClr val="FF0000"/>
                </a:solidFill>
                <a:latin typeface="+mn-lt"/>
                <a:ea typeface="华文楷体" panose="02010600040101010101" charset="-122"/>
                <a:cs typeface="华文楷体" panose="02010600040101010101" charset="-122"/>
              </a:rPr>
              <a:t>e</a:t>
            </a:r>
            <a:r>
              <a:rPr lang="zh-CN" altLang="en-US" sz="1400" dirty="0" smtClean="0">
                <a:solidFill>
                  <a:srgbClr val="FF0000"/>
                </a:solidFill>
                <a:latin typeface="+mn-lt"/>
                <a:ea typeface="华文楷体" panose="02010600040101010101" charset="-122"/>
                <a:cs typeface="华文楷体" panose="02010600040101010101" charset="-122"/>
              </a:rPr>
              <a:t> </a:t>
            </a:r>
            <a:r>
              <a:rPr lang="zh-CN" altLang="en-US" sz="1400" dirty="0">
                <a:solidFill>
                  <a:srgbClr val="FF0000"/>
                </a:solidFill>
                <a:latin typeface="+mn-lt"/>
                <a:ea typeface="华文楷体" panose="02010600040101010101" charset="-122"/>
                <a:cs typeface="华文楷体" panose="02010600040101010101" charset="-122"/>
              </a:rPr>
              <a:t>significantly reduced so you can stay focused on your customers.</a:t>
            </a:r>
          </a:p>
        </p:txBody>
      </p:sp>
      <p:sp>
        <p:nvSpPr>
          <p:cNvPr id="10" name="文本框 31"/>
          <p:cNvSpPr txBox="1"/>
          <p:nvPr/>
        </p:nvSpPr>
        <p:spPr>
          <a:xfrm>
            <a:off x="9344027" y="5984118"/>
            <a:ext cx="383476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a:solidFill>
                  <a:srgbClr val="FF0000"/>
                </a:solidFill>
                <a:latin typeface="微软雅黑" panose="020B0503020204020204" pitchFamily="2" charset="-122"/>
                <a:ea typeface="微软雅黑" panose="020B0503020204020204" pitchFamily="2" charset="-122"/>
                <a:sym typeface="+mn-ea"/>
              </a:rPr>
              <a:t>Floor Plan Library</a:t>
            </a:r>
          </a:p>
        </p:txBody>
      </p:sp>
      <p:sp>
        <p:nvSpPr>
          <p:cNvPr id="8" name="矩形 7"/>
          <p:cNvSpPr/>
          <p:nvPr/>
        </p:nvSpPr>
        <p:spPr>
          <a:xfrm>
            <a:off x="8589900" y="938530"/>
            <a:ext cx="2461443" cy="369332"/>
          </a:xfrm>
          <a:prstGeom prst="rect">
            <a:avLst/>
          </a:prstGeom>
        </p:spPr>
        <p:txBody>
          <a:bodyPr wrap="none">
            <a:spAutoFit/>
          </a:bodyPr>
          <a:lstStyle/>
          <a:p>
            <a:pPr lvl="0" eaLnBrk="1" hangingPunct="1"/>
            <a:r>
              <a:rPr lang="zh-CN" altLang="en-US" dirty="0">
                <a:latin typeface="华文楷体" panose="02010600040101010101" charset="-122"/>
                <a:ea typeface="华文楷体" panose="02010600040101010101" charset="-122"/>
                <a:cs typeface="华文楷体" panose="02010600040101010101" charset="-122"/>
              </a:rPr>
              <a:t> </a:t>
            </a:r>
            <a:r>
              <a:rPr lang="en-US" altLang="zh-CN" b="1" dirty="0">
                <a:solidFill>
                  <a:srgbClr val="FF0000"/>
                </a:solidFill>
                <a:latin typeface="微软雅黑" panose="020B0503020204020204" pitchFamily="2" charset="-122"/>
                <a:ea typeface="微软雅黑" panose="020B0503020204020204" pitchFamily="2" charset="-122"/>
                <a:sym typeface="+mn-ea"/>
              </a:rPr>
              <a:t>Design Capabilities</a:t>
            </a:r>
          </a:p>
        </p:txBody>
      </p:sp>
      <p:cxnSp>
        <p:nvCxnSpPr>
          <p:cNvPr id="11" name="直接箭头连接符 10"/>
          <p:cNvCxnSpPr/>
          <p:nvPr/>
        </p:nvCxnSpPr>
        <p:spPr>
          <a:xfrm>
            <a:off x="8279027" y="766119"/>
            <a:ext cx="494270" cy="3570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096892" y="2134751"/>
            <a:ext cx="494270" cy="3570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09816" y="94615"/>
            <a:ext cx="9963235" cy="6148125"/>
          </a:xfrm>
          <a:prstGeom prst="rect">
            <a:avLst/>
          </a:prstGeom>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sp>
        <p:nvSpPr>
          <p:cNvPr id="2" name="文本框 31"/>
          <p:cNvSpPr txBox="1"/>
          <p:nvPr/>
        </p:nvSpPr>
        <p:spPr>
          <a:xfrm>
            <a:off x="6903736" y="5455812"/>
            <a:ext cx="5288264" cy="138499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400" dirty="0" smtClean="0">
                <a:solidFill>
                  <a:srgbClr val="FF0000"/>
                </a:solidFill>
                <a:latin typeface="+mn-lt"/>
                <a:ea typeface="华文楷体" panose="02010600040101010101" charset="-122"/>
                <a:cs typeface="华文楷体" panose="02010600040101010101" charset="-122"/>
                <a:sym typeface="+mn-ea"/>
              </a:rPr>
              <a:t>A </a:t>
            </a:r>
            <a:r>
              <a:rPr lang="en-US" altLang="zh-CN" sz="1400" dirty="0" smtClean="0">
                <a:solidFill>
                  <a:srgbClr val="FF0000"/>
                </a:solidFill>
                <a:latin typeface="+mn-lt"/>
                <a:ea typeface="华文楷体" panose="02010600040101010101" charset="-122"/>
                <a:cs typeface="华文楷体" panose="02010600040101010101" charset="-122"/>
                <a:sym typeface="+mn-ea"/>
              </a:rPr>
              <a:t>picture is worth a thousand words.  Our 3D software, complete with furniture and accessories gives the customer a virtual view of what their new space will look like. Need some changes?  No problem.  Change the cabinet color, add an internal upgrade, replace a cupboard with drawers. Every customer has specific needs.  </a:t>
            </a:r>
            <a:r>
              <a:rPr lang="en-US" altLang="zh-CN" sz="1400" dirty="0" err="1" smtClean="0">
                <a:solidFill>
                  <a:srgbClr val="FF0000"/>
                </a:solidFill>
                <a:latin typeface="+mn-lt"/>
                <a:ea typeface="华文楷体" panose="02010600040101010101" charset="-122"/>
                <a:cs typeface="华文楷体" panose="02010600040101010101" charset="-122"/>
                <a:sym typeface="+mn-ea"/>
              </a:rPr>
              <a:t>Yudezign</a:t>
            </a:r>
            <a:r>
              <a:rPr lang="en-US" altLang="zh-CN" sz="1400" dirty="0" smtClean="0">
                <a:solidFill>
                  <a:srgbClr val="FF0000"/>
                </a:solidFill>
                <a:latin typeface="+mn-lt"/>
                <a:ea typeface="华文楷体" panose="02010600040101010101" charset="-122"/>
                <a:cs typeface="华文楷体" panose="02010600040101010101" charset="-122"/>
                <a:sym typeface="+mn-ea"/>
              </a:rPr>
              <a:t> according to each individual's wants and needs.</a:t>
            </a:r>
          </a:p>
        </p:txBody>
      </p:sp>
      <p:sp>
        <p:nvSpPr>
          <p:cNvPr id="10" name="文本框 31"/>
          <p:cNvSpPr txBox="1"/>
          <p:nvPr/>
        </p:nvSpPr>
        <p:spPr>
          <a:xfrm>
            <a:off x="297816" y="1817370"/>
            <a:ext cx="3829342" cy="107632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b="1" dirty="0">
                <a:solidFill>
                  <a:srgbClr val="FF0000"/>
                </a:solidFill>
                <a:latin typeface="微软雅黑" panose="020B0503020204020204" pitchFamily="2" charset="-122"/>
                <a:ea typeface="微软雅黑" panose="020B0503020204020204" pitchFamily="2" charset="-122"/>
                <a:sym typeface="+mn-ea"/>
              </a:rPr>
              <a:t>Customized Cabinetry</a:t>
            </a:r>
          </a:p>
          <a:p>
            <a:pPr marL="0" lvl="0" indent="0" eaLnBrk="1" hangingPunct="1">
              <a:lnSpc>
                <a:spcPct val="100000"/>
              </a:lnSpc>
              <a:spcBef>
                <a:spcPct val="0"/>
              </a:spcBef>
              <a:buNone/>
            </a:pPr>
            <a:endParaRPr lang="en-US" sz="1600" b="1" dirty="0">
              <a:solidFill>
                <a:srgbClr val="FF0000"/>
              </a:solidFill>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lang="en-US" sz="1600" b="1" dirty="0">
                <a:solidFill>
                  <a:srgbClr val="FF0000"/>
                </a:solidFill>
                <a:latin typeface="微软雅黑" panose="020B0503020204020204" pitchFamily="2" charset="-122"/>
                <a:ea typeface="微软雅黑" panose="020B0503020204020204" pitchFamily="2" charset="-122"/>
                <a:sym typeface="+mn-ea"/>
              </a:rPr>
              <a:t>Industry leading cabinetry built to the customer's specifications</a:t>
            </a:r>
          </a:p>
        </p:txBody>
      </p:sp>
      <p:cxnSp>
        <p:nvCxnSpPr>
          <p:cNvPr id="4" name="Straight Arrow Connector 7"/>
          <p:cNvCxnSpPr/>
          <p:nvPr/>
        </p:nvCxnSpPr>
        <p:spPr>
          <a:xfrm flipH="1">
            <a:off x="2816860" y="360045"/>
            <a:ext cx="4064000" cy="163893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p:cNvCxnSpPr/>
          <p:nvPr/>
        </p:nvCxnSpPr>
        <p:spPr>
          <a:xfrm flipH="1">
            <a:off x="4036060" y="712470"/>
            <a:ext cx="2709545" cy="17741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05585" y="5025145"/>
            <a:ext cx="4265020" cy="186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31"/>
          <p:cNvSpPr txBox="1"/>
          <p:nvPr/>
        </p:nvSpPr>
        <p:spPr>
          <a:xfrm>
            <a:off x="5770605" y="4856552"/>
            <a:ext cx="677545"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b="1" dirty="0">
                <a:solidFill>
                  <a:srgbClr val="FF0000"/>
                </a:solidFill>
                <a:latin typeface="微软雅黑" panose="020B0503020204020204" pitchFamily="2" charset="-122"/>
                <a:ea typeface="微软雅黑" panose="020B0503020204020204" pitchFamily="2" charset="-122"/>
                <a:sym typeface="+mn-ea"/>
              </a:rPr>
              <a:t>删除</a:t>
            </a:r>
          </a:p>
        </p:txBody>
      </p:sp>
      <p:sp>
        <p:nvSpPr>
          <p:cNvPr id="11" name="矩形 10"/>
          <p:cNvSpPr/>
          <p:nvPr/>
        </p:nvSpPr>
        <p:spPr>
          <a:xfrm>
            <a:off x="1341583" y="3127728"/>
            <a:ext cx="3422732" cy="369332"/>
          </a:xfrm>
          <a:prstGeom prst="rect">
            <a:avLst/>
          </a:prstGeom>
        </p:spPr>
        <p:txBody>
          <a:bodyPr wrap="none">
            <a:spAutoFit/>
          </a:bodyPr>
          <a:lstStyle/>
          <a:p>
            <a:pPr lvl="0" eaLnBrk="1" hangingPunct="1"/>
            <a:r>
              <a:rPr lang="zh-CN" altLang="en-US" dirty="0">
                <a:solidFill>
                  <a:srgbClr val="FF0000"/>
                </a:solidFill>
                <a:latin typeface="+mn-lt"/>
                <a:ea typeface="华文楷体" panose="02010600040101010101" charset="-122"/>
                <a:cs typeface="华文楷体" panose="02010600040101010101" charset="-122"/>
              </a:rPr>
              <a:t>THE</a:t>
            </a:r>
            <a:r>
              <a:rPr lang="en-US" altLang="zh-CN" dirty="0">
                <a:solidFill>
                  <a:srgbClr val="FF0000"/>
                </a:solidFill>
                <a:latin typeface="+mn-lt"/>
                <a:ea typeface="华文楷体" panose="02010600040101010101" charset="-122"/>
                <a:cs typeface="华文楷体" panose="02010600040101010101" charset="-122"/>
              </a:rPr>
              <a:t> EMERGING </a:t>
            </a:r>
            <a:r>
              <a:rPr lang="zh-CN" altLang="en-US" dirty="0">
                <a:solidFill>
                  <a:srgbClr val="FF0000"/>
                </a:solidFill>
                <a:latin typeface="+mn-lt"/>
                <a:ea typeface="华文楷体" panose="02010600040101010101" charset="-122"/>
                <a:cs typeface="华文楷体" panose="02010600040101010101" charset="-122"/>
              </a:rPr>
              <a:t>INDUSTRY LEADER</a:t>
            </a:r>
            <a:endParaRPr lang="zh-CN" altLang="en-US" dirty="0">
              <a:solidFill>
                <a:srgbClr val="FF0000"/>
              </a:solidFill>
              <a:latin typeface="+mn-lt"/>
              <a:ea typeface="华文楷体" panose="02010600040101010101" charset="-122"/>
              <a:cs typeface="华文楷体" panose="02010600040101010101" charset="-122"/>
            </a:endParaRPr>
          </a:p>
        </p:txBody>
      </p:sp>
      <p:cxnSp>
        <p:nvCxnSpPr>
          <p:cNvPr id="14" name="直接箭头连接符 13"/>
          <p:cNvCxnSpPr/>
          <p:nvPr/>
        </p:nvCxnSpPr>
        <p:spPr>
          <a:xfrm>
            <a:off x="6332561" y="5936776"/>
            <a:ext cx="548299" cy="4640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pic>
        <p:nvPicPr>
          <p:cNvPr id="3" name="图片 2"/>
          <p:cNvPicPr>
            <a:picLocks noChangeAspect="1"/>
          </p:cNvPicPr>
          <p:nvPr/>
        </p:nvPicPr>
        <p:blipFill>
          <a:blip r:embed="rId2"/>
          <a:stretch>
            <a:fillRect/>
          </a:stretch>
        </p:blipFill>
        <p:spPr>
          <a:xfrm>
            <a:off x="597357" y="1145540"/>
            <a:ext cx="9227363" cy="5419033"/>
          </a:xfrm>
          <a:prstGeom prst="rect">
            <a:avLst/>
          </a:prstGeom>
        </p:spPr>
      </p:pic>
      <p:sp>
        <p:nvSpPr>
          <p:cNvPr id="10" name="文本框 31"/>
          <p:cNvSpPr txBox="1"/>
          <p:nvPr/>
        </p:nvSpPr>
        <p:spPr>
          <a:xfrm>
            <a:off x="9823052" y="6102908"/>
            <a:ext cx="2547326" cy="4616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200" b="1" dirty="0" smtClean="0">
                <a:solidFill>
                  <a:srgbClr val="FF0000"/>
                </a:solidFill>
                <a:latin typeface="微软雅黑" panose="020B0503020204020204" pitchFamily="2" charset="-122"/>
                <a:ea typeface="微软雅黑" panose="020B0503020204020204" pitchFamily="2" charset="-122"/>
                <a:sym typeface="+mn-ea"/>
              </a:rPr>
              <a:t>FAST 48 HOUR INITIAL 3D DESIGN TURN-AROUND</a:t>
            </a:r>
            <a:endParaRPr lang="en-US" sz="1200" b="1" dirty="0">
              <a:solidFill>
                <a:srgbClr val="FF0000"/>
              </a:solidFill>
              <a:latin typeface="微软雅黑" panose="020B0503020204020204" pitchFamily="2" charset="-122"/>
              <a:ea typeface="微软雅黑" panose="020B0503020204020204" pitchFamily="2" charset="-122"/>
              <a:sym typeface="+mn-ea"/>
            </a:endParaRPr>
          </a:p>
        </p:txBody>
      </p:sp>
      <p:cxnSp>
        <p:nvCxnSpPr>
          <p:cNvPr id="4" name="Straight Arrow Connector 7"/>
          <p:cNvCxnSpPr/>
          <p:nvPr/>
        </p:nvCxnSpPr>
        <p:spPr>
          <a:xfrm>
            <a:off x="9544775" y="6019108"/>
            <a:ext cx="390795" cy="3146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sp>
        <p:nvSpPr>
          <p:cNvPr id="2" name="文本框 31"/>
          <p:cNvSpPr txBox="1"/>
          <p:nvPr/>
        </p:nvSpPr>
        <p:spPr>
          <a:xfrm>
            <a:off x="208280" y="3585210"/>
            <a:ext cx="11800840" cy="329184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Platinum (Maximm Discount): Must have a full 10*10 foot display in showroom</a:t>
            </a:r>
          </a:p>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Gold: Minimum display of 12 inch cabinet with one drawer and one door</a:t>
            </a:r>
          </a:p>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Silver: Hand sample drawer to demonstrate quality as well as door finish samples</a:t>
            </a:r>
          </a:p>
          <a:p>
            <a:pPr marL="0" lvl="0" indent="0" eaLnBrk="1" hangingPunct="1">
              <a:lnSpc>
                <a:spcPct val="100000"/>
              </a:lnSpc>
              <a:spcBef>
                <a:spcPct val="0"/>
              </a:spcBef>
              <a:buNone/>
            </a:pPr>
            <a:endParaRPr lang="en-US" altLang="zh-CN" sz="1600" dirty="0">
              <a:latin typeface="华文楷体" panose="02010600040101010101" charset="-122"/>
              <a:ea typeface="华文楷体" panose="02010600040101010101" charset="-122"/>
              <a:cs typeface="华文楷体" panose="02010600040101010101" charset="-122"/>
            </a:endParaRP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All Dealers will receive:</a:t>
            </a:r>
          </a:p>
          <a:p>
            <a:pPr marL="0" lvl="0" indent="0" eaLnBrk="1" hangingPunct="1">
              <a:lnSpc>
                <a:spcPct val="100000"/>
              </a:lnSpc>
              <a:spcBef>
                <a:spcPct val="0"/>
              </a:spcBef>
              <a:buNone/>
            </a:pPr>
            <a:endParaRPr lang="en-US" altLang="zh-CN" sz="1600" dirty="0">
              <a:latin typeface="华文楷体" panose="02010600040101010101" charset="-122"/>
              <a:ea typeface="华文楷体" panose="02010600040101010101" charset="-122"/>
              <a:cs typeface="华文楷体" panose="02010600040101010101" charset="-122"/>
            </a:endParaRP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Door finish samples</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Measuring guide</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Design software with training provided</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Catalogs (quantity to be determined)</a:t>
            </a: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Brochures (quantity to be determined)</a:t>
            </a:r>
          </a:p>
          <a:p>
            <a:pPr marL="0" lvl="0" indent="0" eaLnBrk="1" hangingPunct="1">
              <a:lnSpc>
                <a:spcPct val="100000"/>
              </a:lnSpc>
              <a:spcBef>
                <a:spcPct val="0"/>
              </a:spcBef>
              <a:buNone/>
            </a:pPr>
            <a:endParaRPr lang="en-US" altLang="zh-CN" sz="1600" dirty="0">
              <a:latin typeface="华文楷体" panose="02010600040101010101" charset="-122"/>
              <a:ea typeface="华文楷体" panose="02010600040101010101" charset="-122"/>
              <a:cs typeface="华文楷体" panose="02010600040101010101" charset="-122"/>
            </a:endParaRPr>
          </a:p>
          <a:p>
            <a:pPr marL="0" lvl="0" indent="0" eaLnBrk="1" hangingPunct="1">
              <a:lnSpc>
                <a:spcPct val="100000"/>
              </a:lnSpc>
              <a:spcBef>
                <a:spcPct val="0"/>
              </a:spcBef>
              <a:buNone/>
            </a:pPr>
            <a:r>
              <a:rPr lang="en-US" altLang="zh-CN" sz="1600" dirty="0">
                <a:latin typeface="华文楷体" panose="02010600040101010101" charset="-122"/>
                <a:ea typeface="华文楷体" panose="02010600040101010101" charset="-122"/>
                <a:cs typeface="华文楷体" panose="02010600040101010101" charset="-122"/>
              </a:rPr>
              <a:t>Contact Yudezign to determine with dealer level will work best for you</a:t>
            </a:r>
          </a:p>
        </p:txBody>
      </p:sp>
      <p:pic>
        <p:nvPicPr>
          <p:cNvPr id="3" name="图片 2"/>
          <p:cNvPicPr>
            <a:picLocks noChangeAspect="1"/>
          </p:cNvPicPr>
          <p:nvPr/>
        </p:nvPicPr>
        <p:blipFill>
          <a:blip r:embed="rId2"/>
          <a:stretch>
            <a:fillRect/>
          </a:stretch>
        </p:blipFill>
        <p:spPr>
          <a:xfrm>
            <a:off x="4465955" y="450850"/>
            <a:ext cx="7102475" cy="3134360"/>
          </a:xfrm>
          <a:prstGeom prst="rect">
            <a:avLst/>
          </a:prstGeom>
        </p:spPr>
      </p:pic>
      <p:cxnSp>
        <p:nvCxnSpPr>
          <p:cNvPr id="4" name="Straight Arrow Connector 7"/>
          <p:cNvCxnSpPr/>
          <p:nvPr/>
        </p:nvCxnSpPr>
        <p:spPr>
          <a:xfrm flipH="1">
            <a:off x="2478405" y="2644775"/>
            <a:ext cx="3738880" cy="12598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61180" y="1743075"/>
            <a:ext cx="4131945" cy="184213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p>
          <a:p>
            <a:pPr marL="0" lvl="0" indent="0" eaLnBrk="1" hangingPunct="1">
              <a:lnSpc>
                <a:spcPct val="100000"/>
              </a:lnSpc>
              <a:spcBef>
                <a:spcPct val="0"/>
              </a:spcBef>
              <a:buNone/>
            </a:pP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http://www.yudezign.com/join</a:t>
            </a:r>
          </a:p>
        </p:txBody>
      </p:sp>
      <p:pic>
        <p:nvPicPr>
          <p:cNvPr id="3" name="图片 2"/>
          <p:cNvPicPr>
            <a:picLocks noChangeAspect="1"/>
          </p:cNvPicPr>
          <p:nvPr/>
        </p:nvPicPr>
        <p:blipFill>
          <a:blip r:embed="rId3"/>
          <a:stretch>
            <a:fillRect/>
          </a:stretch>
        </p:blipFill>
        <p:spPr>
          <a:xfrm>
            <a:off x="1242695" y="1106805"/>
            <a:ext cx="9705975" cy="4324350"/>
          </a:xfrm>
          <a:prstGeom prst="rect">
            <a:avLst/>
          </a:prstGeom>
        </p:spPr>
      </p:pic>
      <p:sp>
        <p:nvSpPr>
          <p:cNvPr id="4" name="文本框 31"/>
          <p:cNvSpPr txBox="1"/>
          <p:nvPr/>
        </p:nvSpPr>
        <p:spPr>
          <a:xfrm>
            <a:off x="1695308" y="4123140"/>
            <a:ext cx="3023870" cy="337185"/>
          </a:xfrm>
          <a:prstGeom prst="rect">
            <a:avLst/>
          </a:prstGeom>
          <a:noFill/>
          <a:ln w="9525">
            <a:noFill/>
          </a:ln>
        </p:spPr>
        <p:txBody>
          <a:bodyPr wrap="square">
            <a:spAutoFit/>
          </a:bodyPr>
          <a:lstStyle>
            <a:defPPr>
              <a:defRPr lang="zh-CN"/>
            </a:defPPr>
            <a:lvl1pPr eaLnBrk="1" hangingPunct="1">
              <a:defRPr sz="1600">
                <a:solidFill>
                  <a:srgbClr val="FF0000"/>
                </a:solidFill>
                <a:latin typeface="+mn-lt"/>
                <a:ea typeface="华文楷体" panose="02010600040101010101" charset="-122"/>
                <a:cs typeface="华文楷体" panose="02010600040101010101" charset="-122"/>
              </a:defRPr>
            </a:lvl1pPr>
            <a:lvl2pPr marL="685800" indent="-22860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defRPr sz="1800"/>
            </a:lvl4pPr>
            <a:lvl5pPr marL="2057400" indent="-228600">
              <a:lnSpc>
                <a:spcPct val="90000"/>
              </a:lnSpc>
              <a:spcBef>
                <a:spcPts val="500"/>
              </a:spcBef>
              <a:buChar char="•"/>
              <a:defRPr sz="1800"/>
            </a:lvl5pPr>
          </a:lstStyle>
          <a:p>
            <a:r>
              <a:rPr lang="en-US" altLang="zh-CN" dirty="0"/>
              <a:t>BUILDERS</a:t>
            </a:r>
          </a:p>
        </p:txBody>
      </p:sp>
      <p:sp>
        <p:nvSpPr>
          <p:cNvPr id="7" name="文本框 31"/>
          <p:cNvSpPr txBox="1"/>
          <p:nvPr/>
        </p:nvSpPr>
        <p:spPr>
          <a:xfrm>
            <a:off x="1242695" y="5601505"/>
            <a:ext cx="962914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dirty="0" smtClean="0">
                <a:solidFill>
                  <a:srgbClr val="FF0000"/>
                </a:solidFill>
                <a:latin typeface="微软雅黑" panose="020B0503020204020204" pitchFamily="34" charset="-122"/>
                <a:ea typeface="微软雅黑" panose="020B0503020204020204" pitchFamily="34" charset="-122"/>
                <a:cs typeface="华文楷体" panose="02010600040101010101" charset="-122"/>
              </a:rPr>
              <a:t>注意，请删除</a:t>
            </a:r>
            <a:r>
              <a:rPr lang="zh-CN" altLang="en-US" sz="1600" dirty="0">
                <a:solidFill>
                  <a:srgbClr val="FF0000"/>
                </a:solidFill>
                <a:latin typeface="微软雅黑" panose="020B0503020204020204" pitchFamily="34" charset="-122"/>
                <a:ea typeface="微软雅黑" panose="020B0503020204020204" pitchFamily="34" charset="-122"/>
                <a:cs typeface="华文楷体" panose="02010600040101010101" charset="-122"/>
              </a:rPr>
              <a:t>每一个栏位下面内容栏内的内容</a:t>
            </a:r>
          </a:p>
        </p:txBody>
      </p:sp>
      <p:cxnSp>
        <p:nvCxnSpPr>
          <p:cNvPr id="8" name="Straight Arrow Connector 7"/>
          <p:cNvCxnSpPr/>
          <p:nvPr/>
        </p:nvCxnSpPr>
        <p:spPr>
          <a:xfrm>
            <a:off x="7686040" y="1886586"/>
            <a:ext cx="229661" cy="3432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31"/>
          <p:cNvSpPr txBox="1"/>
          <p:nvPr/>
        </p:nvSpPr>
        <p:spPr>
          <a:xfrm>
            <a:off x="4028174" y="2061210"/>
            <a:ext cx="5080000" cy="33718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a:solidFill>
                  <a:srgbClr val="FF0000"/>
                </a:solidFill>
                <a:latin typeface="华文楷体" panose="02010600040101010101" charset="-122"/>
                <a:ea typeface="华文楷体" panose="02010600040101010101" charset="-122"/>
                <a:cs typeface="华文楷体" panose="02010600040101010101" charset="-122"/>
              </a:rPr>
              <a:t>Join Yudezign to initiate cabinetry customization business</a:t>
            </a:r>
          </a:p>
        </p:txBody>
      </p:sp>
      <p:sp>
        <p:nvSpPr>
          <p:cNvPr id="2" name="文本框 31"/>
          <p:cNvSpPr txBox="1"/>
          <p:nvPr/>
        </p:nvSpPr>
        <p:spPr>
          <a:xfrm>
            <a:off x="8482965" y="3876760"/>
            <a:ext cx="3709035"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a:solidFill>
                  <a:srgbClr val="FF0000"/>
                </a:solidFill>
                <a:latin typeface="+mn-lt"/>
                <a:ea typeface="华文楷体" panose="02010600040101010101" charset="-122"/>
                <a:cs typeface="华文楷体" panose="02010600040101010101" charset="-122"/>
              </a:rPr>
              <a:t>INTERIOR DESIGN PROFESSIONALS &amp; SMALL BUSINESSES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sp>
        <p:nvSpPr>
          <p:cNvPr id="2" name="文本框 31"/>
          <p:cNvSpPr txBox="1"/>
          <p:nvPr/>
        </p:nvSpPr>
        <p:spPr>
          <a:xfrm>
            <a:off x="208280" y="4428490"/>
            <a:ext cx="11618595"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rPr>
              <a:t>这里的内容在此 </a:t>
            </a:r>
            <a:r>
              <a:rPr sz="1600" dirty="0">
                <a:latin typeface="微软雅黑" panose="020B0503020204020204" pitchFamily="2" charset="-122"/>
                <a:ea typeface="微软雅黑" panose="020B0503020204020204" pitchFamily="2" charset="-122"/>
                <a:sym typeface="+mn-ea"/>
              </a:rPr>
              <a:t>http://www.yudezign.com/home </a:t>
            </a:r>
            <a:r>
              <a:rPr lang="zh-CN" sz="1600" dirty="0">
                <a:latin typeface="微软雅黑" panose="020B0503020204020204" pitchFamily="2" charset="-122"/>
                <a:ea typeface="微软雅黑" panose="020B0503020204020204" pitchFamily="2" charset="-122"/>
                <a:sym typeface="+mn-ea"/>
              </a:rPr>
              <a:t>网页删除，但是在 http://www.yudezign.com/join 网页中增加，详情请见</a:t>
            </a:r>
            <a:r>
              <a:rPr lang="en-US" altLang="zh-CN" sz="1600" dirty="0">
                <a:latin typeface="微软雅黑" panose="020B0503020204020204" pitchFamily="2" charset="-122"/>
                <a:ea typeface="微软雅黑" panose="020B0503020204020204" pitchFamily="2" charset="-122"/>
                <a:sym typeface="+mn-ea"/>
              </a:rPr>
              <a:t>PPT19</a:t>
            </a:r>
          </a:p>
        </p:txBody>
      </p:sp>
      <p:pic>
        <p:nvPicPr>
          <p:cNvPr id="4" name="图片 3"/>
          <p:cNvPicPr>
            <a:picLocks noChangeAspect="1"/>
          </p:cNvPicPr>
          <p:nvPr/>
        </p:nvPicPr>
        <p:blipFill>
          <a:blip r:embed="rId3"/>
          <a:stretch>
            <a:fillRect/>
          </a:stretch>
        </p:blipFill>
        <p:spPr>
          <a:xfrm>
            <a:off x="1290955" y="1153160"/>
            <a:ext cx="9610725" cy="2933700"/>
          </a:xfrm>
          <a:prstGeom prst="rect">
            <a:avLst/>
          </a:prstGeom>
        </p:spPr>
      </p:pic>
      <p:cxnSp>
        <p:nvCxnSpPr>
          <p:cNvPr id="6" name="直接连接符 5"/>
          <p:cNvCxnSpPr/>
          <p:nvPr/>
        </p:nvCxnSpPr>
        <p:spPr>
          <a:xfrm>
            <a:off x="1507490" y="1401445"/>
            <a:ext cx="8962390" cy="22764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521460" y="1458595"/>
            <a:ext cx="8437245" cy="2190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sp>
        <p:nvSpPr>
          <p:cNvPr id="2" name="文本框 31"/>
          <p:cNvSpPr txBox="1"/>
          <p:nvPr/>
        </p:nvSpPr>
        <p:spPr>
          <a:xfrm>
            <a:off x="208280" y="2668905"/>
            <a:ext cx="4437380" cy="403098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endParaRPr lang="en-US" sz="1600" b="1" dirty="0">
              <a:solidFill>
                <a:srgbClr val="FF0000"/>
              </a:solidFill>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lang="en-US" sz="1600" dirty="0">
                <a:latin typeface="微软雅黑" panose="020B0503020204020204" pitchFamily="2" charset="-122"/>
                <a:ea typeface="微软雅黑" panose="020B0503020204020204" pitchFamily="2" charset="-122"/>
              </a:rPr>
              <a:t>1. Tips </a:t>
            </a:r>
            <a:r>
              <a:rPr lang="zh-CN" altLang="en-US" sz="1600" dirty="0">
                <a:latin typeface="微软雅黑" panose="020B0503020204020204" pitchFamily="2" charset="-122"/>
                <a:ea typeface="微软雅黑" panose="020B0503020204020204" pitchFamily="2" charset="-122"/>
              </a:rPr>
              <a:t>更改为 </a:t>
            </a:r>
            <a:r>
              <a:rPr lang="en-US" altLang="zh-CN" sz="1600" dirty="0">
                <a:latin typeface="微软雅黑" panose="020B0503020204020204" pitchFamily="2" charset="-122"/>
                <a:ea typeface="微软雅黑" panose="020B0503020204020204" pitchFamily="2" charset="-122"/>
              </a:rPr>
              <a:t>Tip</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rPr>
              <a:t>2. registration </a:t>
            </a:r>
            <a:r>
              <a:rPr lang="zh-CN" altLang="en-US" sz="1600" dirty="0">
                <a:latin typeface="微软雅黑" panose="020B0503020204020204" pitchFamily="2" charset="-122"/>
                <a:ea typeface="微软雅黑" panose="020B0503020204020204" pitchFamily="2" charset="-122"/>
              </a:rPr>
              <a:t>更改为 </a:t>
            </a:r>
            <a:r>
              <a:rPr lang="en-US" altLang="zh-CN" sz="1600" dirty="0">
                <a:latin typeface="微软雅黑" panose="020B0503020204020204" pitchFamily="2" charset="-122"/>
                <a:ea typeface="微软雅黑" panose="020B0503020204020204" pitchFamily="2" charset="-122"/>
              </a:rPr>
              <a:t>communication</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rPr>
              <a:t>3. </a:t>
            </a:r>
            <a:r>
              <a:rPr lang="zh-CN" altLang="en-US" sz="1600" dirty="0">
                <a:latin typeface="微软雅黑" panose="020B0503020204020204" pitchFamily="2" charset="-122"/>
                <a:ea typeface="微软雅黑" panose="020B0503020204020204" pitchFamily="2" charset="-122"/>
              </a:rPr>
              <a:t>删除</a:t>
            </a:r>
            <a:r>
              <a:rPr lang="en-US" altLang="zh-CN" sz="1600" dirty="0">
                <a:latin typeface="微软雅黑" panose="020B0503020204020204" pitchFamily="2" charset="-122"/>
                <a:ea typeface="微软雅黑" panose="020B0503020204020204" pitchFamily="2" charset="-122"/>
              </a:rPr>
              <a:t>“by using this form you agree....Yudezign.”</a:t>
            </a:r>
          </a:p>
          <a:p>
            <a:pPr marL="0" lvl="0" indent="0" eaLnBrk="1" hangingPunct="1">
              <a:lnSpc>
                <a:spcPct val="100000"/>
              </a:lnSpc>
              <a:spcBef>
                <a:spcPct val="0"/>
              </a:spcBef>
              <a:buNone/>
            </a:pPr>
            <a:endParaRPr lang="zh-CN" altLang="en-US"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rPr>
              <a:t>Yudezign Headquarters</a:t>
            </a: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rPr>
              <a:t>Address: 13246 Murphy Road, Suite 400</a:t>
            </a:r>
          </a:p>
          <a:p>
            <a:pPr marL="0" lvl="0" indent="0" eaLnBrk="1" hangingPunct="1">
              <a:lnSpc>
                <a:spcPct val="100000"/>
              </a:lnSpc>
              <a:spcBef>
                <a:spcPct val="0"/>
              </a:spcBef>
              <a:buNone/>
            </a:pPr>
            <a:r>
              <a:rPr lang="en-US" altLang="zh-CN" sz="1600" dirty="0">
                <a:latin typeface="微软雅黑" panose="020B0503020204020204" pitchFamily="2" charset="-122"/>
                <a:ea typeface="微软雅黑" panose="020B0503020204020204" pitchFamily="2" charset="-122"/>
              </a:rPr>
              <a:t>Stafford, TX 77477</a:t>
            </a: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r>
              <a:rPr lang="zh-CN" altLang="en-US" sz="1600" dirty="0">
                <a:latin typeface="微软雅黑" panose="020B0503020204020204" pitchFamily="2" charset="-122"/>
                <a:ea typeface="微软雅黑" panose="020B0503020204020204" pitchFamily="2" charset="-122"/>
              </a:rPr>
              <a:t>这里插入的图片换</a:t>
            </a:r>
            <a:r>
              <a:rPr lang="zh-CN" altLang="en-US" sz="1600" dirty="0" smtClean="0">
                <a:latin typeface="微软雅黑" panose="020B0503020204020204" pitchFamily="2" charset="-122"/>
                <a:ea typeface="微软雅黑" panose="020B0503020204020204" pitchFamily="2" charset="-122"/>
              </a:rPr>
              <a:t>为下列图片</a:t>
            </a:r>
            <a:endParaRPr lang="zh-CN" altLang="en-US" sz="1600" dirty="0">
              <a:latin typeface="微软雅黑" panose="020B0503020204020204" pitchFamily="2" charset="-122"/>
              <a:ea typeface="微软雅黑" panose="020B0503020204020204" pitchFamily="2" charset="-122"/>
            </a:endParaRPr>
          </a:p>
        </p:txBody>
      </p:sp>
      <p:pic>
        <p:nvPicPr>
          <p:cNvPr id="3" name="图片 2"/>
          <p:cNvPicPr>
            <a:picLocks noChangeAspect="1"/>
          </p:cNvPicPr>
          <p:nvPr/>
        </p:nvPicPr>
        <p:blipFill>
          <a:blip r:embed="rId3"/>
          <a:stretch>
            <a:fillRect/>
          </a:stretch>
        </p:blipFill>
        <p:spPr>
          <a:xfrm>
            <a:off x="4995545" y="1715770"/>
            <a:ext cx="7000240" cy="3170555"/>
          </a:xfrm>
          <a:prstGeom prst="rect">
            <a:avLst/>
          </a:prstGeom>
        </p:spPr>
      </p:pic>
      <p:sp>
        <p:nvSpPr>
          <p:cNvPr id="5" name="矩形 4"/>
          <p:cNvSpPr/>
          <p:nvPr/>
        </p:nvSpPr>
        <p:spPr>
          <a:xfrm>
            <a:off x="4661535" y="4114165"/>
            <a:ext cx="2853055" cy="922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510395" y="2028190"/>
            <a:ext cx="554990" cy="29273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93330" y="2046605"/>
            <a:ext cx="265430" cy="25019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7642225" y="4341495"/>
            <a:ext cx="41732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654935" y="4448175"/>
            <a:ext cx="2532380" cy="11226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6" idx="1"/>
          </p:cNvCxnSpPr>
          <p:nvPr/>
        </p:nvCxnSpPr>
        <p:spPr>
          <a:xfrm flipH="1">
            <a:off x="2052955" y="2171700"/>
            <a:ext cx="5540375" cy="8394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3942080" y="2326640"/>
            <a:ext cx="5680710" cy="97218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3147695" y="3791585"/>
            <a:ext cx="5297805" cy="47879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862570" y="1250315"/>
            <a:ext cx="724535" cy="61468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272530" y="882015"/>
            <a:ext cx="2907665" cy="368300"/>
          </a:xfrm>
          <a:prstGeom prst="rect">
            <a:avLst/>
          </a:prstGeom>
          <a:noFill/>
        </p:spPr>
        <p:txBody>
          <a:bodyPr wrap="square" rtlCol="0">
            <a:spAutoFit/>
          </a:bodyPr>
          <a:lstStyle/>
          <a:p>
            <a:r>
              <a:rPr lang="en-US" altLang="zh-CN" dirty="0">
                <a:solidFill>
                  <a:srgbClr val="FF0000"/>
                </a:solidFill>
                <a:latin typeface="+mn-lt"/>
              </a:rPr>
              <a:t>INTERESTED? CONTACT US</a:t>
            </a:r>
          </a:p>
        </p:txBody>
      </p:sp>
      <p:pic>
        <p:nvPicPr>
          <p:cNvPr id="14" name="图片 13"/>
          <p:cNvPicPr>
            <a:picLocks noChangeAspect="1"/>
          </p:cNvPicPr>
          <p:nvPr/>
        </p:nvPicPr>
        <p:blipFill>
          <a:blip r:embed="rId4"/>
          <a:stretch>
            <a:fillRect/>
          </a:stretch>
        </p:blipFill>
        <p:spPr>
          <a:xfrm>
            <a:off x="10377170" y="4566285"/>
            <a:ext cx="1438275" cy="2133600"/>
          </a:xfrm>
          <a:prstGeom prst="rect">
            <a:avLst/>
          </a:prstGeom>
        </p:spPr>
      </p:pic>
      <p:cxnSp>
        <p:nvCxnSpPr>
          <p:cNvPr id="15" name="直接箭头连接符 14"/>
          <p:cNvCxnSpPr/>
          <p:nvPr/>
        </p:nvCxnSpPr>
        <p:spPr>
          <a:xfrm flipH="1">
            <a:off x="9234170" y="5990590"/>
            <a:ext cx="1964055"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27315" y="5806440"/>
            <a:ext cx="1452245" cy="368300"/>
          </a:xfrm>
          <a:prstGeom prst="rect">
            <a:avLst/>
          </a:prstGeom>
          <a:noFill/>
        </p:spPr>
        <p:txBody>
          <a:bodyPr wrap="square" rtlCol="0">
            <a:spAutoFit/>
          </a:bodyPr>
          <a:lstStyle/>
          <a:p>
            <a:r>
              <a:rPr lang="en-US" altLang="zh-CN"/>
              <a:t>CONTACT 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083" y="979434"/>
            <a:ext cx="6853054" cy="4329546"/>
          </a:xfrm>
          <a:prstGeom prst="rect">
            <a:avLst/>
          </a:prstGeom>
        </p:spPr>
      </p:pic>
    </p:spTree>
    <p:extLst>
      <p:ext uri="{BB962C8B-B14F-4D97-AF65-F5344CB8AC3E}">
        <p14:creationId xmlns:p14="http://schemas.microsoft.com/office/powerpoint/2010/main" val="74355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pic>
        <p:nvPicPr>
          <p:cNvPr id="3" name="图片 2"/>
          <p:cNvPicPr>
            <a:picLocks noChangeAspect="1"/>
          </p:cNvPicPr>
          <p:nvPr/>
        </p:nvPicPr>
        <p:blipFill>
          <a:blip r:embed="rId2"/>
          <a:stretch>
            <a:fillRect/>
          </a:stretch>
        </p:blipFill>
        <p:spPr>
          <a:xfrm>
            <a:off x="1628775" y="1383030"/>
            <a:ext cx="8934450" cy="2600325"/>
          </a:xfrm>
          <a:prstGeom prst="rect">
            <a:avLst/>
          </a:prstGeom>
        </p:spPr>
      </p:pic>
      <p:sp>
        <p:nvSpPr>
          <p:cNvPr id="4" name="文本框 31"/>
          <p:cNvSpPr txBox="1"/>
          <p:nvPr/>
        </p:nvSpPr>
        <p:spPr>
          <a:xfrm>
            <a:off x="208280" y="4418965"/>
            <a:ext cx="4350072" cy="156966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endParaRPr lang="en-US" sz="1600" b="1" dirty="0">
              <a:solidFill>
                <a:srgbClr val="FF0000"/>
              </a:solidFill>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lang="en-US" sz="1600" dirty="0">
                <a:solidFill>
                  <a:srgbClr val="FF0000"/>
                </a:solidFill>
                <a:latin typeface="微软雅黑" panose="020B0503020204020204" pitchFamily="2" charset="-122"/>
                <a:ea typeface="微软雅黑" panose="020B0503020204020204" pitchFamily="2" charset="-122"/>
              </a:rPr>
              <a:t>Yudezign is a professional service provider of customized kitchen cabinets in the United States. We provide dealer support from design consultation, production to installation </a:t>
            </a:r>
            <a:r>
              <a:rPr lang="en-US" sz="1600" dirty="0" smtClean="0">
                <a:solidFill>
                  <a:srgbClr val="FF0000"/>
                </a:solidFill>
                <a:latin typeface="微软雅黑" panose="020B0503020204020204" pitchFamily="2" charset="-122"/>
                <a:ea typeface="微软雅黑" panose="020B0503020204020204" pitchFamily="2" charset="-122"/>
              </a:rPr>
              <a:t>instructions</a:t>
            </a:r>
            <a:endParaRPr lang="en-US" sz="1600" dirty="0">
              <a:solidFill>
                <a:srgbClr val="FF0000"/>
              </a:solidFill>
              <a:latin typeface="微软雅黑" panose="020B0503020204020204" pitchFamily="2" charset="-122"/>
              <a:ea typeface="微软雅黑" panose="020B0503020204020204" pitchFamily="2" charset="-122"/>
            </a:endParaRPr>
          </a:p>
        </p:txBody>
      </p:sp>
      <p:sp>
        <p:nvSpPr>
          <p:cNvPr id="6" name="矩形 5"/>
          <p:cNvSpPr/>
          <p:nvPr/>
        </p:nvSpPr>
        <p:spPr>
          <a:xfrm>
            <a:off x="8827770" y="1463040"/>
            <a:ext cx="1850390" cy="54419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8488680" y="1209040"/>
            <a:ext cx="605155" cy="43561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860030" y="676910"/>
            <a:ext cx="1536065" cy="368300"/>
          </a:xfrm>
          <a:prstGeom prst="rect">
            <a:avLst/>
          </a:prstGeom>
          <a:noFill/>
        </p:spPr>
        <p:txBody>
          <a:bodyPr wrap="square" rtlCol="0">
            <a:spAutoFit/>
          </a:bodyPr>
          <a:lstStyle/>
          <a:p>
            <a:r>
              <a:rPr lang="en-US" altLang="zh-CN" dirty="0">
                <a:solidFill>
                  <a:srgbClr val="FF0000"/>
                </a:solidFill>
              </a:rPr>
              <a:t>USEFUL LINKS</a:t>
            </a:r>
          </a:p>
        </p:txBody>
      </p:sp>
      <p:sp>
        <p:nvSpPr>
          <p:cNvPr id="9" name="矩形 8"/>
          <p:cNvSpPr/>
          <p:nvPr/>
        </p:nvSpPr>
        <p:spPr>
          <a:xfrm>
            <a:off x="8978265" y="3185795"/>
            <a:ext cx="859790" cy="3505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9722485" y="3434715"/>
            <a:ext cx="701675" cy="965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617835" y="3289300"/>
            <a:ext cx="1112520" cy="368300"/>
          </a:xfrm>
          <a:prstGeom prst="rect">
            <a:avLst/>
          </a:prstGeom>
          <a:noFill/>
        </p:spPr>
        <p:txBody>
          <a:bodyPr wrap="square" rtlCol="0">
            <a:spAutoFit/>
          </a:bodyPr>
          <a:lstStyle/>
          <a:p>
            <a:r>
              <a:rPr lang="en-US" altLang="zh-CN" dirty="0">
                <a:solidFill>
                  <a:srgbClr val="FF0000"/>
                </a:solidFill>
              </a:rPr>
              <a:t>Support</a:t>
            </a:r>
          </a:p>
        </p:txBody>
      </p:sp>
      <p:cxnSp>
        <p:nvCxnSpPr>
          <p:cNvPr id="12" name="直接箭头连接符 11"/>
          <p:cNvCxnSpPr/>
          <p:nvPr/>
        </p:nvCxnSpPr>
        <p:spPr>
          <a:xfrm flipH="1">
            <a:off x="2743835" y="2752090"/>
            <a:ext cx="57785" cy="19043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900421" y="2781300"/>
            <a:ext cx="63651" cy="200699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31"/>
          <p:cNvSpPr txBox="1"/>
          <p:nvPr/>
        </p:nvSpPr>
        <p:spPr>
          <a:xfrm>
            <a:off x="4949285" y="4788296"/>
            <a:ext cx="3539395" cy="830997"/>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600" dirty="0" smtClean="0">
                <a:solidFill>
                  <a:srgbClr val="FF0000"/>
                </a:solidFill>
                <a:latin typeface="微软雅黑" panose="020B0503020204020204" pitchFamily="2" charset="-122"/>
                <a:ea typeface="微软雅黑" panose="020B0503020204020204" pitchFamily="2" charset="-122"/>
              </a:rPr>
              <a:t>orders@yudezign.com</a:t>
            </a:r>
            <a:endParaRPr lang="en-US" sz="1600" dirty="0">
              <a:solidFill>
                <a:srgbClr val="FF0000"/>
              </a:solidFill>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r>
              <a:rPr lang="en-US" sz="1600" dirty="0">
                <a:solidFill>
                  <a:srgbClr val="FF0000"/>
                </a:solidFill>
                <a:latin typeface="微软雅黑" panose="020B0503020204020204" pitchFamily="2" charset="-122"/>
                <a:ea typeface="微软雅黑" panose="020B0503020204020204" pitchFamily="2" charset="-122"/>
                <a:sym typeface="+mn-ea"/>
              </a:rPr>
              <a:t>13246 Murphy Road, Suite 400</a:t>
            </a:r>
            <a:endParaRPr lang="en-US" sz="1600" dirty="0">
              <a:solidFill>
                <a:srgbClr val="FF0000"/>
              </a:solidFill>
              <a:latin typeface="微软雅黑" panose="020B0503020204020204" pitchFamily="2" charset="-122"/>
              <a:ea typeface="微软雅黑" panose="020B0503020204020204" pitchFamily="2" charset="-122"/>
            </a:endParaRPr>
          </a:p>
          <a:p>
            <a:pPr marL="0" lvl="0" indent="0" eaLnBrk="1" hangingPunct="1">
              <a:lnSpc>
                <a:spcPct val="100000"/>
              </a:lnSpc>
              <a:spcBef>
                <a:spcPct val="0"/>
              </a:spcBef>
              <a:buNone/>
            </a:pPr>
            <a:r>
              <a:rPr lang="en-US" sz="1600" dirty="0">
                <a:solidFill>
                  <a:srgbClr val="FF0000"/>
                </a:solidFill>
                <a:latin typeface="微软雅黑" panose="020B0503020204020204" pitchFamily="2" charset="-122"/>
                <a:ea typeface="微软雅黑" panose="020B0503020204020204" pitchFamily="2" charset="-122"/>
                <a:sym typeface="+mn-ea"/>
              </a:rPr>
              <a:t>Stafford, TX 77477</a:t>
            </a:r>
            <a:endParaRPr lang="en-US" sz="1600" dirty="0">
              <a:solidFill>
                <a:srgbClr val="FF0000"/>
              </a:solidFill>
              <a:latin typeface="微软雅黑" panose="020B0503020204020204" pitchFamily="2" charset="-122"/>
              <a:ea typeface="微软雅黑" panose="020B0503020204020204"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http://www.yudezign.com/home</a:t>
            </a:r>
            <a:endParaRPr sz="1400" dirty="0">
              <a:latin typeface="微软雅黑" panose="020B0503020204020204" pitchFamily="2" charset="-122"/>
              <a:ea typeface="微软雅黑" panose="020B0503020204020204" pitchFamily="2" charset="-122"/>
            </a:endParaRPr>
          </a:p>
        </p:txBody>
      </p:sp>
      <p:sp>
        <p:nvSpPr>
          <p:cNvPr id="2" name="文本框 31"/>
          <p:cNvSpPr txBox="1"/>
          <p:nvPr/>
        </p:nvSpPr>
        <p:spPr>
          <a:xfrm>
            <a:off x="208280" y="4428490"/>
            <a:ext cx="11800840" cy="58356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zh-CN" altLang="en-US" sz="1600" b="1" dirty="0" smtClean="0">
                <a:solidFill>
                  <a:srgbClr val="FF0000"/>
                </a:solidFill>
                <a:latin typeface="微软雅黑" panose="020B0503020204020204" pitchFamily="2" charset="-122"/>
                <a:ea typeface="微软雅黑" panose="020B0503020204020204" pitchFamily="2" charset="-122"/>
                <a:sym typeface="+mn-ea"/>
              </a:rPr>
              <a:t>删除如上功能</a:t>
            </a:r>
            <a:endParaRPr lang="en-US" sz="1600" b="1" dirty="0">
              <a:solidFill>
                <a:srgbClr val="FF0000"/>
              </a:solidFill>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lang="en-US" altLang="zh-CN" sz="1600" dirty="0">
              <a:latin typeface="微软雅黑" panose="020B0503020204020204" pitchFamily="2" charset="-122"/>
              <a:ea typeface="微软雅黑" panose="020B0503020204020204" pitchFamily="2" charset="-122"/>
            </a:endParaRPr>
          </a:p>
        </p:txBody>
      </p:sp>
      <p:pic>
        <p:nvPicPr>
          <p:cNvPr id="3" name="图片 2"/>
          <p:cNvPicPr>
            <a:picLocks noChangeAspect="1"/>
          </p:cNvPicPr>
          <p:nvPr/>
        </p:nvPicPr>
        <p:blipFill>
          <a:blip r:embed="rId3"/>
          <a:stretch>
            <a:fillRect/>
          </a:stretch>
        </p:blipFill>
        <p:spPr>
          <a:xfrm>
            <a:off x="208280" y="1896110"/>
            <a:ext cx="11800840" cy="1724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46408" y="1224915"/>
            <a:ext cx="11291947" cy="4875634"/>
          </a:xfrm>
          <a:prstGeom prst="rect">
            <a:avLst/>
          </a:prstGeom>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sp>
        <p:nvSpPr>
          <p:cNvPr id="2" name="文本框 31"/>
          <p:cNvSpPr txBox="1"/>
          <p:nvPr/>
        </p:nvSpPr>
        <p:spPr>
          <a:xfrm>
            <a:off x="991249" y="4633207"/>
            <a:ext cx="4396091" cy="1815882"/>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altLang="zh-CN" sz="1600" dirty="0" smtClean="0">
                <a:solidFill>
                  <a:srgbClr val="FF0000"/>
                </a:solidFill>
                <a:latin typeface="+mn-lt"/>
                <a:ea typeface="微软雅黑" panose="020B0503020204020204" pitchFamily="2" charset="-122"/>
              </a:rPr>
              <a:t>We </a:t>
            </a:r>
            <a:r>
              <a:rPr lang="en-US" altLang="zh-CN" sz="1600" dirty="0">
                <a:solidFill>
                  <a:srgbClr val="FF0000"/>
                </a:solidFill>
                <a:latin typeface="+mn-lt"/>
                <a:ea typeface="微软雅黑" panose="020B0503020204020204" pitchFamily="2" charset="-122"/>
              </a:rPr>
              <a:t>understand that people want unique decor for their homes and the best quality at affordable prices. No matter what our customers envision, we have a solution for every renovation project. We intentionally carry a very diverse selection to make sure that even the most complicated customizations feel effortless.</a:t>
            </a:r>
          </a:p>
        </p:txBody>
      </p:sp>
      <p:sp>
        <p:nvSpPr>
          <p:cNvPr id="6" name="矩形 5"/>
          <p:cNvSpPr/>
          <p:nvPr/>
        </p:nvSpPr>
        <p:spPr>
          <a:xfrm>
            <a:off x="600892" y="1393507"/>
            <a:ext cx="4599556" cy="1157819"/>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98226" y="981352"/>
            <a:ext cx="1811906" cy="369332"/>
          </a:xfrm>
          <a:prstGeom prst="rect">
            <a:avLst/>
          </a:prstGeom>
        </p:spPr>
        <p:txBody>
          <a:bodyPr wrap="none">
            <a:spAutoFit/>
          </a:bodyPr>
          <a:lstStyle/>
          <a:p>
            <a:pPr lvl="0" eaLnBrk="1" hangingPunct="1"/>
            <a:r>
              <a:rPr lang="en-US" altLang="zh-CN" b="1" dirty="0">
                <a:solidFill>
                  <a:srgbClr val="FF0000"/>
                </a:solidFill>
                <a:latin typeface="微软雅黑" panose="020B0503020204020204" pitchFamily="2" charset="-122"/>
                <a:ea typeface="微软雅黑" panose="020B0503020204020204" pitchFamily="2" charset="-122"/>
                <a:sym typeface="+mn-ea"/>
              </a:rPr>
              <a:t>COLLECTIONS</a:t>
            </a:r>
            <a:endParaRPr lang="en-US" altLang="zh-CN" b="1" dirty="0">
              <a:solidFill>
                <a:srgbClr val="FF0000"/>
              </a:solidFill>
              <a:latin typeface="微软雅黑" panose="020B0503020204020204" pitchFamily="2" charset="-122"/>
              <a:ea typeface="微软雅黑" panose="020B0503020204020204" pitchFamily="2" charset="-122"/>
              <a:sym typeface="+mn-ea"/>
            </a:endParaRPr>
          </a:p>
        </p:txBody>
      </p:sp>
      <p:sp>
        <p:nvSpPr>
          <p:cNvPr id="8" name="矩形 7"/>
          <p:cNvSpPr/>
          <p:nvPr/>
        </p:nvSpPr>
        <p:spPr>
          <a:xfrm>
            <a:off x="6013950" y="802228"/>
            <a:ext cx="6096000" cy="646331"/>
          </a:xfrm>
          <a:prstGeom prst="rect">
            <a:avLst/>
          </a:prstGeom>
        </p:spPr>
        <p:txBody>
          <a:bodyPr>
            <a:spAutoFit/>
          </a:bodyPr>
          <a:lstStyle/>
          <a:p>
            <a:pPr lvl="0" eaLnBrk="1" hangingPunct="1"/>
            <a:r>
              <a:rPr lang="zh-CN" altLang="en-US" b="1" dirty="0">
                <a:solidFill>
                  <a:srgbClr val="FF0000"/>
                </a:solidFill>
                <a:latin typeface="微软雅黑" panose="020B0503020204020204" pitchFamily="2" charset="-122"/>
                <a:ea typeface="微软雅黑" panose="020B0503020204020204" pitchFamily="2" charset="-122"/>
                <a:sym typeface="+mn-ea"/>
              </a:rPr>
              <a:t>后面阴影部分</a:t>
            </a:r>
            <a:r>
              <a:rPr lang="en-US" altLang="zh-CN" b="1" dirty="0">
                <a:solidFill>
                  <a:srgbClr val="FF0000"/>
                </a:solidFill>
                <a:latin typeface="微软雅黑" panose="020B0503020204020204" pitchFamily="2" charset="-122"/>
                <a:ea typeface="微软雅黑" panose="020B0503020204020204" pitchFamily="2" charset="-122"/>
                <a:sym typeface="+mn-ea"/>
              </a:rPr>
              <a:t>Product</a:t>
            </a:r>
            <a:r>
              <a:rPr lang="zh-CN" altLang="en-US" b="1" dirty="0">
                <a:solidFill>
                  <a:srgbClr val="FF0000"/>
                </a:solidFill>
                <a:latin typeface="微软雅黑" panose="020B0503020204020204" pitchFamily="2" charset="-122"/>
                <a:ea typeface="微软雅黑" panose="020B0503020204020204" pitchFamily="2" charset="-122"/>
                <a:sym typeface="+mn-ea"/>
              </a:rPr>
              <a:t>的拼写，及前面</a:t>
            </a:r>
            <a:r>
              <a:rPr lang="en-US" altLang="zh-CN" b="1" dirty="0">
                <a:solidFill>
                  <a:srgbClr val="FF0000"/>
                </a:solidFill>
                <a:latin typeface="微软雅黑" panose="020B0503020204020204" pitchFamily="2" charset="-122"/>
                <a:ea typeface="微软雅黑" panose="020B0503020204020204" pitchFamily="2" charset="-122"/>
                <a:sym typeface="+mn-ea"/>
              </a:rPr>
              <a:t>PRODUCT LIST </a:t>
            </a:r>
            <a:r>
              <a:rPr lang="zh-CN" altLang="en-US" b="1" dirty="0">
                <a:solidFill>
                  <a:srgbClr val="FF0000"/>
                </a:solidFill>
                <a:latin typeface="微软雅黑" panose="020B0503020204020204" pitchFamily="2" charset="-122"/>
                <a:ea typeface="微软雅黑" panose="020B0503020204020204" pitchFamily="2" charset="-122"/>
                <a:sym typeface="+mn-ea"/>
              </a:rPr>
              <a:t>全部更改为 </a:t>
            </a:r>
            <a:r>
              <a:rPr lang="en-US" altLang="zh-CN" b="1" dirty="0">
                <a:solidFill>
                  <a:srgbClr val="FF0000"/>
                </a:solidFill>
                <a:latin typeface="微软雅黑" panose="020B0503020204020204" pitchFamily="2" charset="-122"/>
                <a:ea typeface="微软雅黑" panose="020B0503020204020204" pitchFamily="2" charset="-122"/>
                <a:sym typeface="+mn-ea"/>
              </a:rPr>
              <a:t>COLLECTIONS</a:t>
            </a:r>
            <a:endParaRPr lang="en-US" altLang="zh-CN" b="1" dirty="0">
              <a:solidFill>
                <a:srgbClr val="FF0000"/>
              </a:solidFill>
              <a:latin typeface="微软雅黑" panose="020B0503020204020204" pitchFamily="2" charset="-122"/>
              <a:ea typeface="微软雅黑" panose="020B0503020204020204"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06529" y="938530"/>
            <a:ext cx="8590492" cy="4065270"/>
          </a:xfrm>
          <a:prstGeom prst="rect">
            <a:avLst/>
          </a:prstGeom>
        </p:spPr>
      </p:pic>
      <p:sp>
        <p:nvSpPr>
          <p:cNvPr id="4125" name="文本框 31"/>
          <p:cNvSpPr txBox="1"/>
          <p:nvPr/>
        </p:nvSpPr>
        <p:spPr>
          <a:xfrm>
            <a:off x="208280" y="201295"/>
            <a:ext cx="5179060" cy="737235"/>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buNone/>
            </a:pPr>
            <a:r>
              <a:rPr lang="en-US" sz="1400" b="1" dirty="0">
                <a:latin typeface="微软雅黑" panose="020B0503020204020204" pitchFamily="2" charset="-122"/>
                <a:ea typeface="微软雅黑" panose="020B0503020204020204" pitchFamily="2" charset="-122"/>
                <a:sym typeface="+mn-ea"/>
              </a:rPr>
              <a:t>Website address to the below information shown</a:t>
            </a:r>
            <a:endParaRPr lang="en-US"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endParaRPr sz="1400" dirty="0">
              <a:latin typeface="微软雅黑" panose="020B0503020204020204" pitchFamily="2" charset="-122"/>
              <a:ea typeface="微软雅黑" panose="020B0503020204020204" pitchFamily="2" charset="-122"/>
              <a:sym typeface="+mn-ea"/>
            </a:endParaRPr>
          </a:p>
          <a:p>
            <a:pPr marL="0" lvl="0" indent="0" eaLnBrk="1" hangingPunct="1">
              <a:lnSpc>
                <a:spcPct val="100000"/>
              </a:lnSpc>
              <a:spcBef>
                <a:spcPct val="0"/>
              </a:spcBef>
              <a:buNone/>
            </a:pPr>
            <a:r>
              <a:rPr sz="1400" dirty="0">
                <a:latin typeface="微软雅黑" panose="020B0503020204020204" pitchFamily="2" charset="-122"/>
                <a:ea typeface="微软雅黑" panose="020B0503020204020204" pitchFamily="2" charset="-122"/>
                <a:sym typeface="+mn-ea"/>
              </a:rPr>
              <a:t>http://www.yudezign.com/product</a:t>
            </a:r>
          </a:p>
        </p:txBody>
      </p:sp>
      <p:sp>
        <p:nvSpPr>
          <p:cNvPr id="2" name="文本框 31"/>
          <p:cNvSpPr txBox="1"/>
          <p:nvPr/>
        </p:nvSpPr>
        <p:spPr>
          <a:xfrm>
            <a:off x="195580" y="5003800"/>
            <a:ext cx="11800840" cy="1568450"/>
          </a:xfrm>
          <a:prstGeom prst="rect">
            <a:avLst/>
          </a:prstGeom>
          <a:noFill/>
          <a:ln w="9525">
            <a:noFill/>
          </a:ln>
        </p:spPr>
        <p:txBody>
          <a:bodyPr wrap="square">
            <a:spAutoFit/>
          </a:bodyPr>
          <a:lstStyle>
            <a:lvl1pPr marL="228600" lvl="0" indent="-228600" algn="l" defTabSz="914400" eaLnBrk="0" fontAlgn="base" latinLnBrk="0" hangingPunct="0">
              <a:lnSpc>
                <a:spcPct val="90000"/>
              </a:lnSpc>
              <a:spcBef>
                <a:spcPts val="1000"/>
              </a:spcBef>
              <a:spcAft>
                <a:spcPct val="0"/>
              </a:spcAft>
              <a:buFont typeface="Arial" panose="020B0604020202020204" pitchFamily="34" charset="0"/>
              <a:buChar char="•"/>
              <a:defRPr sz="2800" u="none" kern="1200" baseline="0">
                <a:solidFill>
                  <a:schemeClr val="tx1"/>
                </a:solidFill>
                <a:latin typeface="Calibri" panose="020F0502020204030204" pitchFamily="2" charset="0"/>
                <a:ea typeface="宋体" panose="02010600030101010101" pitchFamily="2" charset="-122"/>
              </a:defRPr>
            </a:lvl1pPr>
            <a:lvl2pPr marL="685800" lvl="1" indent="-228600" algn="l" defTabSz="914400" eaLnBrk="0" fontAlgn="base" latinLnBrk="0" hangingPunct="0">
              <a:lnSpc>
                <a:spcPct val="90000"/>
              </a:lnSpc>
              <a:spcBef>
                <a:spcPts val="500"/>
              </a:spcBef>
              <a:spcAft>
                <a:spcPct val="0"/>
              </a:spcAft>
              <a:buFont typeface="Arial" panose="020B0604020202020204" pitchFamily="34" charset="0"/>
              <a:buChar char="•"/>
              <a:defRPr sz="2400" u="none" kern="1200" baseline="0">
                <a:solidFill>
                  <a:schemeClr val="tx1"/>
                </a:solidFill>
                <a:latin typeface="Calibri" panose="020F0502020204030204" pitchFamily="2" charset="0"/>
                <a:ea typeface="宋体" panose="02010600030101010101" pitchFamily="2" charset="-122"/>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u="none" kern="1200" baseline="0">
                <a:solidFill>
                  <a:schemeClr val="tx1"/>
                </a:solidFill>
                <a:latin typeface="Calibri" panose="020F0502020204030204" pitchFamily="2" charset="0"/>
                <a:ea typeface="宋体" panose="02010600030101010101" pitchFamily="2" charset="-122"/>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u="none" kern="1200" baseline="0">
                <a:solidFill>
                  <a:schemeClr val="tx1"/>
                </a:solidFill>
                <a:latin typeface="Calibri" panose="020F0502020204030204" pitchFamily="2" charset="0"/>
                <a:ea typeface="宋体" panose="02010600030101010101" pitchFamily="2" charset="-122"/>
              </a:defRPr>
            </a:lvl5pPr>
          </a:lstStyle>
          <a:p>
            <a:pPr lvl="0" eaLnBrk="1" hangingPunct="1">
              <a:lnSpc>
                <a:spcPct val="100000"/>
              </a:lnSpc>
              <a:spcBef>
                <a:spcPct val="0"/>
              </a:spcBef>
            </a:pPr>
            <a:r>
              <a:rPr lang="zh-CN" altLang="en-US" sz="1600" b="1" dirty="0">
                <a:solidFill>
                  <a:srgbClr val="FF0000"/>
                </a:solidFill>
                <a:latin typeface="华文楷体" panose="02010600040101010101" charset="-122"/>
                <a:ea typeface="华文楷体" panose="02010600040101010101" charset="-122"/>
                <a:cs typeface="华文楷体" panose="02010600040101010101" charset="-122"/>
              </a:rPr>
              <a:t>暂时不改待图片</a:t>
            </a:r>
            <a:endParaRPr lang="zh-CN" altLang="en-US" sz="1600" dirty="0">
              <a:latin typeface="华文楷体" panose="02010600040101010101" charset="-122"/>
              <a:ea typeface="华文楷体" panose="02010600040101010101" charset="-122"/>
              <a:cs typeface="华文楷体" panose="02010600040101010101" charset="-122"/>
            </a:endParaRPr>
          </a:p>
          <a:p>
            <a:pPr lvl="0" eaLnBrk="1" hangingPunct="1">
              <a:lnSpc>
                <a:spcPct val="100000"/>
              </a:lnSpc>
              <a:spcBef>
                <a:spcPct val="0"/>
              </a:spcBef>
            </a:pPr>
            <a:r>
              <a:rPr lang="zh-CN" altLang="en-US" sz="1600" dirty="0">
                <a:latin typeface="华文楷体" panose="02010600040101010101" charset="-122"/>
                <a:ea typeface="华文楷体" panose="02010600040101010101" charset="-122"/>
                <a:cs typeface="华文楷体" panose="02010600040101010101" charset="-122"/>
              </a:rPr>
              <a:t>这里文字性的结构同 </a:t>
            </a:r>
            <a:r>
              <a:rPr lang="en-US" altLang="zh-CN" sz="1600" dirty="0">
                <a:latin typeface="华文楷体" panose="02010600040101010101" charset="-122"/>
                <a:ea typeface="华文楷体" panose="02010600040101010101" charset="-122"/>
                <a:cs typeface="华文楷体" panose="02010600040101010101" charset="-122"/>
              </a:rPr>
              <a:t>Catalog </a:t>
            </a:r>
            <a:r>
              <a:rPr lang="zh-CN" altLang="en-US" sz="1600" dirty="0">
                <a:latin typeface="华文楷体" panose="02010600040101010101" charset="-122"/>
                <a:ea typeface="华文楷体" panose="02010600040101010101" charset="-122"/>
                <a:cs typeface="华文楷体" panose="02010600040101010101" charset="-122"/>
              </a:rPr>
              <a:t>一致</a:t>
            </a:r>
          </a:p>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Winder Friendship </a:t>
            </a:r>
            <a:r>
              <a:rPr lang="zh-CN" altLang="en-US" sz="1600" dirty="0">
                <a:latin typeface="华文楷体" panose="02010600040101010101" charset="-122"/>
                <a:ea typeface="华文楷体" panose="02010600040101010101" charset="-122"/>
                <a:cs typeface="华文楷体" panose="02010600040101010101" charset="-122"/>
              </a:rPr>
              <a:t>改成为对应的 </a:t>
            </a:r>
            <a:r>
              <a:rPr lang="en-US" altLang="zh-CN" sz="1600" dirty="0">
                <a:latin typeface="华文楷体" panose="02010600040101010101" charset="-122"/>
                <a:ea typeface="华文楷体" panose="02010600040101010101" charset="-122"/>
                <a:cs typeface="华文楷体" panose="02010600040101010101" charset="-122"/>
              </a:rPr>
              <a:t>Collection Name</a:t>
            </a:r>
          </a:p>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Material </a:t>
            </a:r>
            <a:r>
              <a:rPr lang="zh-CN" altLang="en-US" sz="1600" dirty="0">
                <a:latin typeface="华文楷体" panose="02010600040101010101" charset="-122"/>
                <a:ea typeface="华文楷体" panose="02010600040101010101" charset="-122"/>
                <a:cs typeface="华文楷体" panose="02010600040101010101" charset="-122"/>
              </a:rPr>
              <a:t>更改为 </a:t>
            </a:r>
            <a:r>
              <a:rPr lang="en-US" altLang="zh-CN" sz="1600" dirty="0">
                <a:latin typeface="华文楷体" panose="02010600040101010101" charset="-122"/>
                <a:ea typeface="华文楷体" panose="02010600040101010101" charset="-122"/>
                <a:cs typeface="华文楷体" panose="02010600040101010101" charset="-122"/>
              </a:rPr>
              <a:t>Door Finish</a:t>
            </a:r>
            <a:r>
              <a:rPr lang="zh-CN" altLang="en-US" sz="1600" dirty="0">
                <a:latin typeface="华文楷体" panose="02010600040101010101" charset="-122"/>
                <a:ea typeface="华文楷体" panose="02010600040101010101" charset="-122"/>
                <a:cs typeface="华文楷体" panose="02010600040101010101" charset="-122"/>
              </a:rPr>
              <a:t>，下方的名称更改为对应</a:t>
            </a:r>
            <a:r>
              <a:rPr lang="en-US" altLang="zh-CN" sz="1600" dirty="0">
                <a:latin typeface="华文楷体" panose="02010600040101010101" charset="-122"/>
                <a:ea typeface="华文楷体" panose="02010600040101010101" charset="-122"/>
                <a:cs typeface="华文楷体" panose="02010600040101010101" charset="-122"/>
              </a:rPr>
              <a:t>Finish</a:t>
            </a:r>
            <a:r>
              <a:rPr lang="zh-CN" altLang="en-US" sz="1600" dirty="0">
                <a:latin typeface="华文楷体" panose="02010600040101010101" charset="-122"/>
                <a:ea typeface="华文楷体" panose="02010600040101010101" charset="-122"/>
                <a:cs typeface="华文楷体" panose="02010600040101010101" charset="-122"/>
              </a:rPr>
              <a:t>的名字</a:t>
            </a:r>
            <a:endParaRPr lang="en-US" altLang="zh-CN" sz="1600" dirty="0">
              <a:latin typeface="华文楷体" panose="02010600040101010101" charset="-122"/>
              <a:ea typeface="华文楷体" panose="02010600040101010101" charset="-122"/>
              <a:cs typeface="华文楷体" panose="02010600040101010101" charset="-122"/>
            </a:endParaRPr>
          </a:p>
          <a:p>
            <a:pPr lvl="0" eaLnBrk="1" hangingPunct="1">
              <a:lnSpc>
                <a:spcPct val="100000"/>
              </a:lnSpc>
              <a:spcBef>
                <a:spcPct val="0"/>
              </a:spcBef>
            </a:pPr>
            <a:r>
              <a:rPr lang="en-US" altLang="zh-CN" sz="1600" dirty="0">
                <a:latin typeface="华文楷体" panose="02010600040101010101" charset="-122"/>
                <a:ea typeface="华文楷体" panose="02010600040101010101" charset="-122"/>
                <a:cs typeface="华文楷体" panose="02010600040101010101" charset="-122"/>
              </a:rPr>
              <a:t>Floor Plan </a:t>
            </a:r>
            <a:r>
              <a:rPr lang="zh-CN" altLang="en-US" sz="1600" dirty="0">
                <a:latin typeface="华文楷体" panose="02010600040101010101" charset="-122"/>
                <a:ea typeface="华文楷体" panose="02010600040101010101" charset="-122"/>
                <a:cs typeface="华文楷体" panose="02010600040101010101" charset="-122"/>
              </a:rPr>
              <a:t>部分全部剔除</a:t>
            </a:r>
          </a:p>
          <a:p>
            <a:pPr lvl="0" eaLnBrk="1" hangingPunct="1">
              <a:lnSpc>
                <a:spcPct val="100000"/>
              </a:lnSpc>
              <a:spcBef>
                <a:spcPct val="0"/>
              </a:spcBef>
            </a:pPr>
            <a:r>
              <a:rPr lang="zh-CN" altLang="en-US" sz="1600" dirty="0">
                <a:latin typeface="华文楷体" panose="02010600040101010101" charset="-122"/>
                <a:ea typeface="华文楷体" panose="02010600040101010101" charset="-122"/>
                <a:cs typeface="华文楷体" panose="02010600040101010101" charset="-122"/>
              </a:rPr>
              <a:t>最下方英文文字性描述同每个 </a:t>
            </a:r>
            <a:r>
              <a:rPr lang="en-US" altLang="zh-CN" sz="1600" dirty="0">
                <a:latin typeface="华文楷体" panose="02010600040101010101" charset="-122"/>
                <a:ea typeface="华文楷体" panose="02010600040101010101" charset="-122"/>
                <a:cs typeface="华文楷体" panose="02010600040101010101" charset="-122"/>
              </a:rPr>
              <a:t>Collection </a:t>
            </a:r>
            <a:r>
              <a:rPr lang="zh-CN" altLang="en-US" sz="1600" dirty="0">
                <a:latin typeface="华文楷体" panose="02010600040101010101" charset="-122"/>
                <a:ea typeface="华文楷体" panose="02010600040101010101" charset="-122"/>
                <a:cs typeface="华文楷体" panose="02010600040101010101" charset="-122"/>
              </a:rPr>
              <a:t>的描述一致</a:t>
            </a:r>
            <a:endParaRPr lang="zh-CN" altLang="en-US" sz="1600" dirty="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1551</Words>
  <Application>Microsoft Office PowerPoint</Application>
  <PresentationFormat>宽屏</PresentationFormat>
  <Paragraphs>211</Paragraphs>
  <Slides>28</Slides>
  <Notes>10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37" baseType="lpstr">
      <vt:lpstr>华文楷体</vt:lpstr>
      <vt:lpstr>宋体</vt:lpstr>
      <vt:lpstr>微软雅黑</vt:lpstr>
      <vt:lpstr>Arial</vt:lpstr>
      <vt:lpstr>Calibri</vt:lpstr>
      <vt:lpstr>Calibri Light</vt:lpstr>
      <vt:lpstr>Office 主题</vt:lpstr>
      <vt:lpstr>1_Office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D13001</dc:creator>
  <cp:lastModifiedBy>lihui</cp:lastModifiedBy>
  <cp:revision>164</cp:revision>
  <dcterms:created xsi:type="dcterms:W3CDTF">2013-11-21T07:51:00Z</dcterms:created>
  <dcterms:modified xsi:type="dcterms:W3CDTF">2019-11-08T03:53:18Z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2052-11.1.0.8919</vt:lpwstr>
  </property>
</Properties>
</file>